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940" y="503046"/>
            <a:ext cx="807211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E4463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4611" y="6365746"/>
            <a:ext cx="1789176" cy="379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216396"/>
            <a:ext cx="9144000" cy="641985"/>
          </a:xfrm>
          <a:custGeom>
            <a:avLst/>
            <a:gdLst/>
            <a:ahLst/>
            <a:cxnLst/>
            <a:rect l="l" t="t" r="r" b="b"/>
            <a:pathLst>
              <a:path w="9144000" h="641984">
                <a:moveTo>
                  <a:pt x="9143999" y="0"/>
                </a:moveTo>
                <a:lnTo>
                  <a:pt x="0" y="0"/>
                </a:lnTo>
                <a:lnTo>
                  <a:pt x="0" y="641602"/>
                </a:lnTo>
                <a:lnTo>
                  <a:pt x="9143999" y="641602"/>
                </a:lnTo>
                <a:lnTo>
                  <a:pt x="9143999" y="0"/>
                </a:lnTo>
                <a:close/>
              </a:path>
            </a:pathLst>
          </a:custGeom>
          <a:solidFill>
            <a:srgbClr val="2E44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32231" y="6358128"/>
            <a:ext cx="1789176" cy="377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2585644" y="1157061"/>
            <a:ext cx="4319080" cy="4862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E4463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5940" y="1629282"/>
            <a:ext cx="2344420" cy="4073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4611" y="6365746"/>
            <a:ext cx="1789176" cy="379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E4463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500" b="0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4611" y="6365746"/>
            <a:ext cx="1789176" cy="3794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216396"/>
            <a:ext cx="9144000" cy="641985"/>
          </a:xfrm>
          <a:custGeom>
            <a:avLst/>
            <a:gdLst/>
            <a:ahLst/>
            <a:cxnLst/>
            <a:rect l="l" t="t" r="r" b="b"/>
            <a:pathLst>
              <a:path w="9144000" h="641984">
                <a:moveTo>
                  <a:pt x="9143999" y="0"/>
                </a:moveTo>
                <a:lnTo>
                  <a:pt x="0" y="0"/>
                </a:lnTo>
                <a:lnTo>
                  <a:pt x="0" y="641602"/>
                </a:lnTo>
                <a:lnTo>
                  <a:pt x="9143999" y="641602"/>
                </a:lnTo>
                <a:lnTo>
                  <a:pt x="9143999" y="0"/>
                </a:lnTo>
                <a:close/>
              </a:path>
            </a:pathLst>
          </a:custGeom>
          <a:solidFill>
            <a:srgbClr val="2E44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32231" y="6358128"/>
            <a:ext cx="1789176" cy="3779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2053" y="630428"/>
            <a:ext cx="7879892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E4463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727" y="1255928"/>
            <a:ext cx="8070545" cy="4432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356986" y="6318219"/>
            <a:ext cx="3488054" cy="447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21817" y="6435572"/>
            <a:ext cx="20447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6A6A6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4.png"/><Relationship Id="rId4" Type="http://schemas.openxmlformats.org/officeDocument/2006/relationships/image" Target="../media/image3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5051" y="5224271"/>
              <a:ext cx="4812792" cy="15316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31136" y="102107"/>
              <a:ext cx="4681855" cy="585470"/>
            </a:xfrm>
            <a:custGeom>
              <a:avLst/>
              <a:gdLst/>
              <a:ahLst/>
              <a:cxnLst/>
              <a:rect l="l" t="t" r="r" b="b"/>
              <a:pathLst>
                <a:path w="4681855" h="585470">
                  <a:moveTo>
                    <a:pt x="4681727" y="0"/>
                  </a:moveTo>
                  <a:lnTo>
                    <a:pt x="0" y="0"/>
                  </a:lnTo>
                  <a:lnTo>
                    <a:pt x="0" y="585216"/>
                  </a:lnTo>
                  <a:lnTo>
                    <a:pt x="4681727" y="585216"/>
                  </a:lnTo>
                  <a:lnTo>
                    <a:pt x="4681727" y="0"/>
                  </a:lnTo>
                  <a:close/>
                </a:path>
              </a:pathLst>
            </a:custGeom>
            <a:solidFill>
              <a:srgbClr val="FFFFFF">
                <a:alpha val="3882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43377" y="109550"/>
            <a:ext cx="385826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 b="1">
                <a:solidFill>
                  <a:srgbClr val="000000"/>
                </a:solidFill>
                <a:latin typeface="Carlito"/>
                <a:cs typeface="Carlito"/>
              </a:rPr>
              <a:t>Introduction </a:t>
            </a:r>
            <a:r>
              <a:rPr dirty="0" sz="3200" spc="-15" b="1">
                <a:solidFill>
                  <a:srgbClr val="000000"/>
                </a:solidFill>
                <a:latin typeface="Carlito"/>
                <a:cs typeface="Carlito"/>
              </a:rPr>
              <a:t>to</a:t>
            </a:r>
            <a:r>
              <a:rPr dirty="0" sz="3200" spc="-114" b="1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dirty="0" sz="3200" spc="-10" b="1">
                <a:solidFill>
                  <a:srgbClr val="000000"/>
                </a:solidFill>
                <a:latin typeface="Carlito"/>
                <a:cs typeface="Carlito"/>
              </a:rPr>
              <a:t>Startec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08932" y="0"/>
            <a:ext cx="4735068" cy="622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46989"/>
            <a:ext cx="3175635" cy="377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35" b="1">
                <a:latin typeface="Arial"/>
                <a:cs typeface="Arial"/>
              </a:rPr>
              <a:t>Startec </a:t>
            </a:r>
            <a:r>
              <a:rPr dirty="0" sz="2300" spc="-70" b="1">
                <a:latin typeface="Arial"/>
                <a:cs typeface="Arial"/>
              </a:rPr>
              <a:t>Compression</a:t>
            </a:r>
            <a:r>
              <a:rPr dirty="0" sz="2300" spc="-30" b="1">
                <a:latin typeface="Arial"/>
                <a:cs typeface="Arial"/>
              </a:rPr>
              <a:t> </a:t>
            </a:r>
            <a:r>
              <a:rPr dirty="0" sz="2300" spc="295" b="1">
                <a:latin typeface="Arial"/>
                <a:cs typeface="Arial"/>
              </a:rPr>
              <a:t>&amp;</a:t>
            </a:r>
            <a:endParaRPr sz="23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817" y="6435572"/>
            <a:ext cx="14033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z="1000" spc="-5">
                <a:solidFill>
                  <a:srgbClr val="A6A6A6"/>
                </a:solidFill>
                <a:latin typeface="Carlito"/>
                <a:cs typeface="Carlito"/>
              </a:rPr>
              <a:t>2</a:t>
            </a:fld>
            <a:endParaRPr sz="1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938276"/>
            <a:ext cx="3471545" cy="408177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09600">
              <a:lnSpc>
                <a:spcPct val="100000"/>
              </a:lnSpc>
              <a:spcBef>
                <a:spcPts val="105"/>
              </a:spcBef>
            </a:pPr>
            <a:r>
              <a:rPr dirty="0" sz="2300" spc="-130" b="1">
                <a:solidFill>
                  <a:srgbClr val="2E4463"/>
                </a:solidFill>
                <a:latin typeface="Arial"/>
                <a:cs typeface="Arial"/>
              </a:rPr>
              <a:t>Process</a:t>
            </a:r>
            <a:r>
              <a:rPr dirty="0" sz="2300" spc="-40" b="1">
                <a:solidFill>
                  <a:srgbClr val="2E4463"/>
                </a:solidFill>
                <a:latin typeface="Arial"/>
                <a:cs typeface="Arial"/>
              </a:rPr>
              <a:t> </a:t>
            </a:r>
            <a:r>
              <a:rPr dirty="0" sz="2300" spc="10" b="1">
                <a:solidFill>
                  <a:srgbClr val="2E4463"/>
                </a:solidFill>
                <a:latin typeface="Arial"/>
                <a:cs typeface="Arial"/>
              </a:rPr>
              <a:t>Introduction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70"/>
              </a:spcBef>
            </a:pPr>
            <a:r>
              <a:rPr dirty="0" sz="1600" spc="-235">
                <a:latin typeface="Arial Black"/>
                <a:cs typeface="Arial Black"/>
              </a:rPr>
              <a:t>Startec</a:t>
            </a:r>
            <a:r>
              <a:rPr dirty="0" sz="1600" spc="-114">
                <a:latin typeface="Arial Black"/>
                <a:cs typeface="Arial Black"/>
              </a:rPr>
              <a:t> </a:t>
            </a:r>
            <a:r>
              <a:rPr dirty="0" sz="1600" spc="-215">
                <a:latin typeface="Arial Black"/>
                <a:cs typeface="Arial Black"/>
              </a:rPr>
              <a:t>Background:</a:t>
            </a:r>
            <a:endParaRPr sz="1600">
              <a:latin typeface="Arial Black"/>
              <a:cs typeface="Arial Black"/>
            </a:endParaRPr>
          </a:p>
          <a:p>
            <a:pPr marL="756285" indent="-28702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dirty="0" sz="1600" spc="-185">
                <a:latin typeface="Arial Black"/>
                <a:cs typeface="Arial Black"/>
              </a:rPr>
              <a:t>Founded </a:t>
            </a:r>
            <a:r>
              <a:rPr dirty="0" sz="1600" spc="-160">
                <a:latin typeface="Arial Black"/>
                <a:cs typeface="Arial Black"/>
              </a:rPr>
              <a:t>in</a:t>
            </a:r>
            <a:r>
              <a:rPr dirty="0" sz="1600" spc="-20">
                <a:latin typeface="Arial Black"/>
                <a:cs typeface="Arial Black"/>
              </a:rPr>
              <a:t> </a:t>
            </a:r>
            <a:r>
              <a:rPr dirty="0" sz="1600" spc="-210">
                <a:latin typeface="Arial Black"/>
                <a:cs typeface="Arial Black"/>
              </a:rPr>
              <a:t>1976</a:t>
            </a:r>
            <a:endParaRPr sz="1600">
              <a:latin typeface="Arial Black"/>
              <a:cs typeface="Arial Black"/>
            </a:endParaRPr>
          </a:p>
          <a:p>
            <a:pPr marL="756285" marR="317500" indent="-28702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dirty="0" sz="1600" spc="-204">
                <a:latin typeface="Arial Black"/>
                <a:cs typeface="Arial Black"/>
              </a:rPr>
              <a:t>103,000 </a:t>
            </a:r>
            <a:r>
              <a:rPr dirty="0" sz="1600" spc="-215">
                <a:latin typeface="Arial Black"/>
                <a:cs typeface="Arial Black"/>
              </a:rPr>
              <a:t>square </a:t>
            </a:r>
            <a:r>
              <a:rPr dirty="0" sz="1600" spc="-140">
                <a:latin typeface="Arial Black"/>
                <a:cs typeface="Arial Black"/>
              </a:rPr>
              <a:t>foot  </a:t>
            </a:r>
            <a:r>
              <a:rPr dirty="0" sz="1600" spc="-185">
                <a:latin typeface="Arial Black"/>
                <a:cs typeface="Arial Black"/>
              </a:rPr>
              <a:t>fabrication </a:t>
            </a:r>
            <a:r>
              <a:rPr dirty="0" sz="1600" spc="-195">
                <a:latin typeface="Arial Black"/>
                <a:cs typeface="Arial Black"/>
              </a:rPr>
              <a:t>facility </a:t>
            </a:r>
            <a:r>
              <a:rPr dirty="0" sz="1600" spc="-150">
                <a:latin typeface="Arial Black"/>
                <a:cs typeface="Arial Black"/>
              </a:rPr>
              <a:t>on </a:t>
            </a:r>
            <a:r>
              <a:rPr dirty="0" sz="1600" spc="-260">
                <a:latin typeface="Arial Black"/>
                <a:cs typeface="Arial Black"/>
              </a:rPr>
              <a:t>a </a:t>
            </a:r>
            <a:r>
              <a:rPr dirty="0" sz="1600" spc="-105">
                <a:latin typeface="Arial Black"/>
                <a:cs typeface="Arial Black"/>
              </a:rPr>
              <a:t>16-  </a:t>
            </a:r>
            <a:r>
              <a:rPr dirty="0" sz="1600" spc="-254">
                <a:latin typeface="Arial Black"/>
                <a:cs typeface="Arial Black"/>
              </a:rPr>
              <a:t>acre</a:t>
            </a:r>
            <a:r>
              <a:rPr dirty="0" sz="1600" spc="-80">
                <a:latin typeface="Arial Black"/>
                <a:cs typeface="Arial Black"/>
              </a:rPr>
              <a:t> </a:t>
            </a:r>
            <a:r>
              <a:rPr dirty="0" sz="1600" spc="-165">
                <a:latin typeface="Arial Black"/>
                <a:cs typeface="Arial Black"/>
              </a:rPr>
              <a:t>property</a:t>
            </a:r>
            <a:endParaRPr sz="1600">
              <a:latin typeface="Arial Black"/>
              <a:cs typeface="Arial Black"/>
            </a:endParaRPr>
          </a:p>
          <a:p>
            <a:pPr marL="756285" marR="126364" indent="-28702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dirty="0" sz="1600" spc="-235">
                <a:latin typeface="Arial Black"/>
                <a:cs typeface="Arial Black"/>
              </a:rPr>
              <a:t>Startec </a:t>
            </a:r>
            <a:r>
              <a:rPr dirty="0" sz="1600" spc="-225">
                <a:latin typeface="Arial Black"/>
                <a:cs typeface="Arial Black"/>
              </a:rPr>
              <a:t>Service </a:t>
            </a:r>
            <a:r>
              <a:rPr dirty="0" sz="1600" spc="105">
                <a:latin typeface="Arial Black"/>
                <a:cs typeface="Arial Black"/>
              </a:rPr>
              <a:t>- </a:t>
            </a:r>
            <a:r>
              <a:rPr dirty="0" sz="1600" spc="-220">
                <a:latin typeface="Arial Black"/>
                <a:cs typeface="Arial Black"/>
              </a:rPr>
              <a:t>commercial,  </a:t>
            </a:r>
            <a:r>
              <a:rPr dirty="0" sz="1600" spc="-204">
                <a:latin typeface="Arial Black"/>
                <a:cs typeface="Arial Black"/>
              </a:rPr>
              <a:t>recreational </a:t>
            </a:r>
            <a:r>
              <a:rPr dirty="0" sz="1600" spc="-185">
                <a:latin typeface="Arial Black"/>
                <a:cs typeface="Arial Black"/>
              </a:rPr>
              <a:t>and industrial  </a:t>
            </a:r>
            <a:r>
              <a:rPr dirty="0" sz="1600" spc="-170">
                <a:latin typeface="Arial Black"/>
                <a:cs typeface="Arial Black"/>
              </a:rPr>
              <a:t>refrig. </a:t>
            </a:r>
            <a:r>
              <a:rPr dirty="0" sz="1600" spc="-190">
                <a:latin typeface="Arial Black"/>
                <a:cs typeface="Arial Black"/>
              </a:rPr>
              <a:t>design, </a:t>
            </a:r>
            <a:r>
              <a:rPr dirty="0" sz="1600" spc="-200">
                <a:latin typeface="Arial Black"/>
                <a:cs typeface="Arial Black"/>
              </a:rPr>
              <a:t>construction  </a:t>
            </a:r>
            <a:r>
              <a:rPr dirty="0" sz="1600" spc="-185">
                <a:latin typeface="Arial Black"/>
                <a:cs typeface="Arial Black"/>
              </a:rPr>
              <a:t>and</a:t>
            </a:r>
            <a:r>
              <a:rPr dirty="0" sz="1600" spc="-114">
                <a:latin typeface="Arial Black"/>
                <a:cs typeface="Arial Black"/>
              </a:rPr>
              <a:t> </a:t>
            </a:r>
            <a:r>
              <a:rPr dirty="0" sz="1600" spc="-225">
                <a:latin typeface="Arial Black"/>
                <a:cs typeface="Arial Black"/>
              </a:rPr>
              <a:t>service</a:t>
            </a:r>
            <a:endParaRPr sz="1600">
              <a:latin typeface="Arial Black"/>
              <a:cs typeface="Arial Black"/>
            </a:endParaRPr>
          </a:p>
          <a:p>
            <a:pPr marL="756285" marR="355600" indent="-28702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dirty="0" sz="1600" spc="-235">
                <a:latin typeface="Arial Black"/>
                <a:cs typeface="Arial Black"/>
              </a:rPr>
              <a:t>Startec </a:t>
            </a:r>
            <a:r>
              <a:rPr dirty="0" sz="1600" spc="-225">
                <a:latin typeface="Arial Black"/>
                <a:cs typeface="Arial Black"/>
              </a:rPr>
              <a:t>C&amp;P specializes </a:t>
            </a:r>
            <a:r>
              <a:rPr dirty="0" sz="1600" spc="-160">
                <a:latin typeface="Arial Black"/>
                <a:cs typeface="Arial Black"/>
              </a:rPr>
              <a:t>in  </a:t>
            </a:r>
            <a:r>
              <a:rPr dirty="0" sz="1600" spc="-190">
                <a:latin typeface="Arial Black"/>
                <a:cs typeface="Arial Black"/>
              </a:rPr>
              <a:t>engineered </a:t>
            </a:r>
            <a:r>
              <a:rPr dirty="0" sz="1600" spc="-185">
                <a:latin typeface="Arial Black"/>
                <a:cs typeface="Arial Black"/>
              </a:rPr>
              <a:t>and </a:t>
            </a:r>
            <a:r>
              <a:rPr dirty="0" sz="1600" spc="-200">
                <a:latin typeface="Arial Black"/>
                <a:cs typeface="Arial Black"/>
              </a:rPr>
              <a:t>fabricated  </a:t>
            </a:r>
            <a:r>
              <a:rPr dirty="0" sz="1600" spc="-235">
                <a:latin typeface="Arial Black"/>
                <a:cs typeface="Arial Black"/>
              </a:rPr>
              <a:t>process </a:t>
            </a:r>
            <a:r>
              <a:rPr dirty="0" sz="1600" spc="-190">
                <a:latin typeface="Arial Black"/>
                <a:cs typeface="Arial Black"/>
              </a:rPr>
              <a:t>solutions </a:t>
            </a:r>
            <a:r>
              <a:rPr dirty="0" sz="1600" spc="-140">
                <a:latin typeface="Arial Black"/>
                <a:cs typeface="Arial Black"/>
              </a:rPr>
              <a:t>for </a:t>
            </a:r>
            <a:r>
              <a:rPr dirty="0" sz="1600" spc="-190">
                <a:latin typeface="Arial Black"/>
                <a:cs typeface="Arial Black"/>
              </a:rPr>
              <a:t>the  </a:t>
            </a:r>
            <a:r>
              <a:rPr dirty="0" sz="1600" spc="-195">
                <a:latin typeface="Arial Black"/>
                <a:cs typeface="Arial Black"/>
              </a:rPr>
              <a:t>energy</a:t>
            </a:r>
            <a:r>
              <a:rPr dirty="0" sz="1600" spc="-95">
                <a:latin typeface="Arial Black"/>
                <a:cs typeface="Arial Black"/>
              </a:rPr>
              <a:t> </a:t>
            </a:r>
            <a:r>
              <a:rPr dirty="0" sz="1600" spc="-180">
                <a:latin typeface="Arial Black"/>
                <a:cs typeface="Arial Black"/>
              </a:rPr>
              <a:t>industry</a:t>
            </a:r>
            <a:endParaRPr sz="1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33726"/>
            <a:ext cx="9143999" cy="40918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96366"/>
            <a:ext cx="1113790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335" b="1">
                <a:latin typeface="Arial"/>
                <a:cs typeface="Arial"/>
              </a:rPr>
              <a:t>S</a:t>
            </a:r>
            <a:r>
              <a:rPr dirty="0" sz="2600" spc="35" b="1">
                <a:latin typeface="Arial"/>
                <a:cs typeface="Arial"/>
              </a:rPr>
              <a:t>ta</a:t>
            </a:r>
            <a:r>
              <a:rPr dirty="0" sz="2600" spc="95" b="1">
                <a:latin typeface="Arial"/>
                <a:cs typeface="Arial"/>
              </a:rPr>
              <a:t>r</a:t>
            </a:r>
            <a:r>
              <a:rPr dirty="0" sz="2600" spc="125" b="1">
                <a:latin typeface="Arial"/>
                <a:cs typeface="Arial"/>
              </a:rPr>
              <a:t>t</a:t>
            </a:r>
            <a:r>
              <a:rPr dirty="0" sz="2600" spc="-125" b="1">
                <a:latin typeface="Arial"/>
                <a:cs typeface="Arial"/>
              </a:rPr>
              <a:t>ec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817" y="6435572"/>
            <a:ext cx="14033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z="1000" spc="-5">
                <a:solidFill>
                  <a:srgbClr val="A6A6A6"/>
                </a:solidFill>
                <a:latin typeface="Carlito"/>
                <a:cs typeface="Carlito"/>
              </a:rPr>
              <a:t>2</a:t>
            </a:fld>
            <a:endParaRPr sz="1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844" y="951102"/>
            <a:ext cx="1478280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50" b="1">
                <a:solidFill>
                  <a:srgbClr val="2E4463"/>
                </a:solidFill>
                <a:latin typeface="Arial"/>
                <a:cs typeface="Arial"/>
              </a:rPr>
              <a:t>Solutions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7221" y="417017"/>
            <a:ext cx="4840605" cy="162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600" spc="-200">
                <a:latin typeface="Arial Black"/>
                <a:cs typeface="Arial Black"/>
              </a:rPr>
              <a:t>Engineered </a:t>
            </a:r>
            <a:r>
              <a:rPr dirty="0" sz="1600" spc="-190">
                <a:latin typeface="Arial Black"/>
                <a:cs typeface="Arial Black"/>
              </a:rPr>
              <a:t>Solutions </a:t>
            </a:r>
            <a:r>
              <a:rPr dirty="0" sz="1200" spc="-5" i="1">
                <a:latin typeface="Arial"/>
                <a:cs typeface="Arial"/>
              </a:rPr>
              <a:t>(from </a:t>
            </a:r>
            <a:r>
              <a:rPr dirty="0" sz="1200" spc="-25" i="1">
                <a:latin typeface="Arial"/>
                <a:cs typeface="Arial"/>
              </a:rPr>
              <a:t>conceptual </a:t>
            </a:r>
            <a:r>
              <a:rPr dirty="0" sz="1200" spc="-35" i="1">
                <a:latin typeface="Arial"/>
                <a:cs typeface="Arial"/>
              </a:rPr>
              <a:t>design </a:t>
            </a:r>
            <a:r>
              <a:rPr dirty="0" sz="1200" spc="10" i="1">
                <a:latin typeface="Arial"/>
                <a:cs typeface="Arial"/>
              </a:rPr>
              <a:t>to</a:t>
            </a:r>
            <a:r>
              <a:rPr dirty="0" sz="1200" spc="-70" i="1">
                <a:latin typeface="Arial"/>
                <a:cs typeface="Arial"/>
              </a:rPr>
              <a:t> </a:t>
            </a:r>
            <a:r>
              <a:rPr dirty="0" sz="1200" spc="-15" i="1">
                <a:latin typeface="Arial"/>
                <a:cs typeface="Arial"/>
              </a:rPr>
              <a:t>marketable</a:t>
            </a:r>
            <a:endParaRPr sz="1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0"/>
              </a:spcBef>
            </a:pPr>
            <a:r>
              <a:rPr dirty="0" sz="1200" spc="-15" i="1">
                <a:latin typeface="Arial"/>
                <a:cs typeface="Arial"/>
              </a:rPr>
              <a:t>product)</a:t>
            </a:r>
            <a:endParaRPr sz="1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600" spc="-190">
                <a:latin typeface="Arial Black"/>
                <a:cs typeface="Arial Black"/>
              </a:rPr>
              <a:t>Engineering, Design, </a:t>
            </a:r>
            <a:r>
              <a:rPr dirty="0" sz="1600" spc="-210">
                <a:latin typeface="Arial Black"/>
                <a:cs typeface="Arial Black"/>
              </a:rPr>
              <a:t>Procurement </a:t>
            </a:r>
            <a:r>
              <a:rPr dirty="0" sz="1600" spc="-185">
                <a:latin typeface="Arial Black"/>
                <a:cs typeface="Arial Black"/>
              </a:rPr>
              <a:t>and</a:t>
            </a:r>
            <a:r>
              <a:rPr dirty="0" sz="1600" spc="-70">
                <a:latin typeface="Arial Black"/>
                <a:cs typeface="Arial Black"/>
              </a:rPr>
              <a:t> </a:t>
            </a:r>
            <a:r>
              <a:rPr dirty="0" sz="1600" spc="-204">
                <a:latin typeface="Arial Black"/>
                <a:cs typeface="Arial Black"/>
              </a:rPr>
              <a:t>Fabrication</a:t>
            </a:r>
            <a:endParaRPr sz="16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600" spc="-210">
                <a:latin typeface="Arial Black"/>
                <a:cs typeface="Arial Black"/>
              </a:rPr>
              <a:t>Project </a:t>
            </a:r>
            <a:r>
              <a:rPr dirty="0" sz="1600" spc="-195">
                <a:latin typeface="Arial Black"/>
                <a:cs typeface="Arial Black"/>
              </a:rPr>
              <a:t>Management </a:t>
            </a:r>
            <a:r>
              <a:rPr dirty="0" sz="1600" spc="-185">
                <a:latin typeface="Arial Black"/>
                <a:cs typeface="Arial Black"/>
              </a:rPr>
              <a:t>and</a:t>
            </a:r>
            <a:r>
              <a:rPr dirty="0" sz="1600" spc="-215">
                <a:latin typeface="Arial Black"/>
                <a:cs typeface="Arial Black"/>
              </a:rPr>
              <a:t> </a:t>
            </a:r>
            <a:r>
              <a:rPr dirty="0" sz="1600" spc="-229">
                <a:latin typeface="Arial Black"/>
                <a:cs typeface="Arial Black"/>
              </a:rPr>
              <a:t>Execution</a:t>
            </a:r>
            <a:endParaRPr sz="16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600" spc="-195">
                <a:latin typeface="Arial Black"/>
                <a:cs typeface="Arial Black"/>
              </a:rPr>
              <a:t>Commissioning, </a:t>
            </a:r>
            <a:r>
              <a:rPr dirty="0" sz="1600" spc="-160">
                <a:latin typeface="Arial Black"/>
                <a:cs typeface="Arial Black"/>
              </a:rPr>
              <a:t>Start-up </a:t>
            </a:r>
            <a:r>
              <a:rPr dirty="0" sz="1600" spc="-185">
                <a:latin typeface="Arial Black"/>
                <a:cs typeface="Arial Black"/>
              </a:rPr>
              <a:t>and</a:t>
            </a:r>
            <a:r>
              <a:rPr dirty="0" sz="1600" spc="55">
                <a:latin typeface="Arial Black"/>
                <a:cs typeface="Arial Black"/>
              </a:rPr>
              <a:t> </a:t>
            </a:r>
            <a:r>
              <a:rPr dirty="0" sz="1600" spc="-204">
                <a:latin typeface="Arial Black"/>
                <a:cs typeface="Arial Black"/>
              </a:rPr>
              <a:t>Maintenance</a:t>
            </a:r>
            <a:endParaRPr sz="16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600" spc="-254">
                <a:latin typeface="Arial Black"/>
                <a:cs typeface="Arial Black"/>
              </a:rPr>
              <a:t>Process </a:t>
            </a:r>
            <a:r>
              <a:rPr dirty="0" sz="1600" spc="-170">
                <a:latin typeface="Arial Black"/>
                <a:cs typeface="Arial Black"/>
              </a:rPr>
              <a:t>Optimization </a:t>
            </a:r>
            <a:r>
              <a:rPr dirty="0" sz="1600" spc="-185">
                <a:latin typeface="Arial Black"/>
                <a:cs typeface="Arial Black"/>
              </a:rPr>
              <a:t>and </a:t>
            </a:r>
            <a:r>
              <a:rPr dirty="0" sz="1600" spc="-225">
                <a:latin typeface="Arial Black"/>
                <a:cs typeface="Arial Black"/>
              </a:rPr>
              <a:t>Facility</a:t>
            </a:r>
            <a:r>
              <a:rPr dirty="0" sz="1600" spc="5">
                <a:latin typeface="Arial Black"/>
                <a:cs typeface="Arial Black"/>
              </a:rPr>
              <a:t> </a:t>
            </a:r>
            <a:r>
              <a:rPr dirty="0" sz="1600" spc="-190">
                <a:latin typeface="Arial Black"/>
                <a:cs typeface="Arial Black"/>
              </a:rPr>
              <a:t>Debottlenecking</a:t>
            </a:r>
            <a:endParaRPr sz="1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23164"/>
            <a:ext cx="454660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latin typeface="Arial"/>
                <a:cs typeface="Arial"/>
              </a:rPr>
              <a:t>Startec </a:t>
            </a:r>
            <a:r>
              <a:rPr dirty="0" sz="1800" spc="-55" b="1">
                <a:latin typeface="Arial"/>
                <a:cs typeface="Arial"/>
              </a:rPr>
              <a:t>Compression </a:t>
            </a:r>
            <a:r>
              <a:rPr dirty="0" sz="1800" spc="225" b="1">
                <a:latin typeface="Arial"/>
                <a:cs typeface="Arial"/>
              </a:rPr>
              <a:t>&amp; </a:t>
            </a:r>
            <a:r>
              <a:rPr dirty="0" sz="1800" spc="-100" b="1">
                <a:latin typeface="Arial"/>
                <a:cs typeface="Arial"/>
              </a:rPr>
              <a:t>Process </a:t>
            </a:r>
            <a:r>
              <a:rPr dirty="0" sz="1800" spc="-105" b="1">
                <a:latin typeface="Arial"/>
                <a:cs typeface="Arial"/>
              </a:rPr>
              <a:t>–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45" b="1">
                <a:latin typeface="Arial"/>
                <a:cs typeface="Arial"/>
              </a:rPr>
              <a:t>Products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9305" y="737996"/>
            <a:ext cx="4865370" cy="51181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50800" marR="43180">
              <a:lnSpc>
                <a:spcPts val="1510"/>
              </a:lnSpc>
              <a:spcBef>
                <a:spcPts val="295"/>
              </a:spcBef>
            </a:pPr>
            <a:r>
              <a:rPr dirty="0" sz="1400" spc="-5">
                <a:solidFill>
                  <a:srgbClr val="1F487C"/>
                </a:solidFill>
                <a:latin typeface="Carlito"/>
                <a:cs typeface="Carlito"/>
              </a:rPr>
              <a:t>Startec has the in-house capability </a:t>
            </a:r>
            <a:r>
              <a:rPr dirty="0" sz="1400" spc="-10">
                <a:solidFill>
                  <a:srgbClr val="1F487C"/>
                </a:solidFill>
                <a:latin typeface="Carlito"/>
                <a:cs typeface="Carlito"/>
              </a:rPr>
              <a:t>to </a:t>
            </a:r>
            <a:r>
              <a:rPr dirty="0" sz="1400">
                <a:solidFill>
                  <a:srgbClr val="1F487C"/>
                </a:solidFill>
                <a:latin typeface="Carlito"/>
                <a:cs typeface="Carlito"/>
              </a:rPr>
              <a:t>design </a:t>
            </a:r>
            <a:r>
              <a:rPr dirty="0" sz="1400" spc="-5">
                <a:solidFill>
                  <a:srgbClr val="1F487C"/>
                </a:solidFill>
                <a:latin typeface="Carlito"/>
                <a:cs typeface="Carlito"/>
              </a:rPr>
              <a:t>and build </a:t>
            </a:r>
            <a:r>
              <a:rPr dirty="0" sz="1400" spc="-10">
                <a:solidFill>
                  <a:srgbClr val="1F487C"/>
                </a:solidFill>
                <a:latin typeface="Carlito"/>
                <a:cs typeface="Carlito"/>
              </a:rPr>
              <a:t>customized  </a:t>
            </a:r>
            <a:r>
              <a:rPr dirty="0" sz="1400" spc="-5">
                <a:solidFill>
                  <a:srgbClr val="1F487C"/>
                </a:solidFill>
                <a:latin typeface="Carlito"/>
                <a:cs typeface="Carlito"/>
              </a:rPr>
              <a:t>fit-for-purpose equipment </a:t>
            </a:r>
            <a:r>
              <a:rPr dirty="0" sz="1400" spc="-10">
                <a:solidFill>
                  <a:srgbClr val="1F487C"/>
                </a:solidFill>
                <a:latin typeface="Carlito"/>
                <a:cs typeface="Carlito"/>
              </a:rPr>
              <a:t>for any </a:t>
            </a:r>
            <a:r>
              <a:rPr dirty="0" sz="1400" spc="-5">
                <a:solidFill>
                  <a:srgbClr val="1F487C"/>
                </a:solidFill>
                <a:latin typeface="Carlito"/>
                <a:cs typeface="Carlito"/>
              </a:rPr>
              <a:t>processing application</a:t>
            </a:r>
            <a:endParaRPr sz="1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Carlito"/>
              <a:cs typeface="Carlito"/>
            </a:endParaRPr>
          </a:p>
          <a:p>
            <a:pPr marL="59055">
              <a:lnSpc>
                <a:spcPts val="1370"/>
              </a:lnSpc>
            </a:pPr>
            <a:r>
              <a:rPr dirty="0" sz="1200" spc="-200">
                <a:latin typeface="Arial Black"/>
                <a:cs typeface="Arial Black"/>
              </a:rPr>
              <a:t>Gas</a:t>
            </a:r>
            <a:r>
              <a:rPr dirty="0" sz="1200" spc="-75">
                <a:latin typeface="Arial Black"/>
                <a:cs typeface="Arial Black"/>
              </a:rPr>
              <a:t> </a:t>
            </a:r>
            <a:r>
              <a:rPr dirty="0" sz="1200" spc="-165">
                <a:latin typeface="Arial Black"/>
                <a:cs typeface="Arial Black"/>
              </a:rPr>
              <a:t>Processing: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40">
                <a:latin typeface="Arial Black"/>
                <a:cs typeface="Arial Black"/>
              </a:rPr>
              <a:t>Refrigeration </a:t>
            </a:r>
            <a:r>
              <a:rPr dirty="0" sz="1200" spc="-110">
                <a:latin typeface="Arial Black"/>
                <a:cs typeface="Arial Black"/>
              </a:rPr>
              <a:t>&amp;</a:t>
            </a:r>
            <a:r>
              <a:rPr dirty="0" sz="1200" spc="-45">
                <a:latin typeface="Arial Black"/>
                <a:cs typeface="Arial Black"/>
              </a:rPr>
              <a:t> </a:t>
            </a:r>
            <a:r>
              <a:rPr dirty="0" sz="1200" spc="-145">
                <a:latin typeface="Arial Black"/>
                <a:cs typeface="Arial Black"/>
              </a:rPr>
              <a:t>Liquefication</a:t>
            </a:r>
            <a:endParaRPr sz="1200">
              <a:latin typeface="Arial Black"/>
              <a:cs typeface="Arial Black"/>
            </a:endParaRPr>
          </a:p>
          <a:p>
            <a:pPr lvl="1" marL="1202055" indent="-229235">
              <a:lnSpc>
                <a:spcPts val="1295"/>
              </a:lnSpc>
              <a:buFont typeface="Arial"/>
              <a:buChar char="•"/>
              <a:tabLst>
                <a:tab pos="1202055" algn="l"/>
                <a:tab pos="1202690" algn="l"/>
              </a:tabLst>
            </a:pPr>
            <a:r>
              <a:rPr dirty="0" sz="1200" spc="-150">
                <a:latin typeface="Arial Black"/>
                <a:cs typeface="Arial Black"/>
              </a:rPr>
              <a:t>MRU</a:t>
            </a:r>
            <a:endParaRPr sz="1200">
              <a:latin typeface="Arial Black"/>
              <a:cs typeface="Arial Black"/>
            </a:endParaRPr>
          </a:p>
          <a:p>
            <a:pPr lvl="1" marL="1202055" indent="-229235">
              <a:lnSpc>
                <a:spcPts val="1295"/>
              </a:lnSpc>
              <a:buFont typeface="Arial"/>
              <a:buChar char="•"/>
              <a:tabLst>
                <a:tab pos="1202055" algn="l"/>
                <a:tab pos="1202690" algn="l"/>
              </a:tabLst>
            </a:pPr>
            <a:r>
              <a:rPr dirty="0" sz="1200" spc="-130">
                <a:latin typeface="Arial Black"/>
                <a:cs typeface="Arial Black"/>
              </a:rPr>
              <a:t>Cryo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55">
                <a:latin typeface="Arial Black"/>
                <a:cs typeface="Arial Black"/>
              </a:rPr>
              <a:t>Compression</a:t>
            </a:r>
            <a:endParaRPr sz="1200">
              <a:latin typeface="Arial Black"/>
              <a:cs typeface="Arial Black"/>
            </a:endParaRPr>
          </a:p>
          <a:p>
            <a:pPr lvl="1" marL="1202055" indent="-229235">
              <a:lnSpc>
                <a:spcPts val="1295"/>
              </a:lnSpc>
              <a:buFont typeface="Arial"/>
              <a:buChar char="•"/>
              <a:tabLst>
                <a:tab pos="1202055" algn="l"/>
                <a:tab pos="1202690" algn="l"/>
              </a:tabLst>
            </a:pPr>
            <a:r>
              <a:rPr dirty="0" sz="1200" spc="-210">
                <a:latin typeface="Arial Black"/>
                <a:cs typeface="Arial Black"/>
              </a:rPr>
              <a:t>Screw, </a:t>
            </a:r>
            <a:r>
              <a:rPr dirty="0" sz="1200" spc="-155">
                <a:latin typeface="Arial Black"/>
                <a:cs typeface="Arial Black"/>
              </a:rPr>
              <a:t>Reciprocating,</a:t>
            </a:r>
            <a:r>
              <a:rPr dirty="0" sz="1200" spc="-180">
                <a:latin typeface="Arial Black"/>
                <a:cs typeface="Arial Black"/>
              </a:rPr>
              <a:t> </a:t>
            </a:r>
            <a:r>
              <a:rPr dirty="0" sz="1200" spc="-135">
                <a:latin typeface="Arial Black"/>
                <a:cs typeface="Arial Black"/>
              </a:rPr>
              <a:t>Centrifugal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300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50">
                <a:latin typeface="Arial Black"/>
                <a:cs typeface="Arial Black"/>
              </a:rPr>
              <a:t>Stabilizers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300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200">
                <a:latin typeface="Arial Black"/>
                <a:cs typeface="Arial Black"/>
              </a:rPr>
              <a:t>Gas</a:t>
            </a:r>
            <a:r>
              <a:rPr dirty="0" sz="1200" spc="-75">
                <a:latin typeface="Arial Black"/>
                <a:cs typeface="Arial Black"/>
              </a:rPr>
              <a:t> </a:t>
            </a:r>
            <a:r>
              <a:rPr dirty="0" sz="1200" spc="-165">
                <a:latin typeface="Arial Black"/>
                <a:cs typeface="Arial Black"/>
              </a:rPr>
              <a:t>Treating</a:t>
            </a:r>
            <a:endParaRPr sz="1200">
              <a:latin typeface="Arial Black"/>
              <a:cs typeface="Arial Black"/>
            </a:endParaRPr>
          </a:p>
          <a:p>
            <a:pPr lvl="1" marL="1202055" indent="-229235">
              <a:lnSpc>
                <a:spcPts val="1295"/>
              </a:lnSpc>
              <a:buFont typeface="Arial"/>
              <a:buChar char="•"/>
              <a:tabLst>
                <a:tab pos="1202055" algn="l"/>
                <a:tab pos="1202690" algn="l"/>
              </a:tabLst>
            </a:pPr>
            <a:r>
              <a:rPr dirty="0" sz="1200" spc="-150">
                <a:latin typeface="Arial Black"/>
                <a:cs typeface="Arial Black"/>
              </a:rPr>
              <a:t>Amine</a:t>
            </a:r>
            <a:r>
              <a:rPr dirty="0" sz="1200" spc="-100">
                <a:latin typeface="Arial Black"/>
                <a:cs typeface="Arial Black"/>
              </a:rPr>
              <a:t> </a:t>
            </a:r>
            <a:r>
              <a:rPr dirty="0" sz="1200" spc="-165">
                <a:latin typeface="Arial Black"/>
                <a:cs typeface="Arial Black"/>
              </a:rPr>
              <a:t>Sweetening</a:t>
            </a:r>
            <a:endParaRPr sz="1200">
              <a:latin typeface="Arial Black"/>
              <a:cs typeface="Arial Black"/>
            </a:endParaRPr>
          </a:p>
          <a:p>
            <a:pPr lvl="1" marL="1202055" indent="-229235">
              <a:lnSpc>
                <a:spcPts val="1295"/>
              </a:lnSpc>
              <a:buFont typeface="Arial"/>
              <a:buChar char="•"/>
              <a:tabLst>
                <a:tab pos="1202055" algn="l"/>
                <a:tab pos="1202690" algn="l"/>
              </a:tabLst>
            </a:pPr>
            <a:r>
              <a:rPr dirty="0" sz="1200" spc="-140">
                <a:latin typeface="Arial Black"/>
                <a:cs typeface="Arial Black"/>
              </a:rPr>
              <a:t>Dehy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370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45">
                <a:latin typeface="Arial Black"/>
                <a:cs typeface="Arial Black"/>
              </a:rPr>
              <a:t>Fractionation</a:t>
            </a:r>
            <a:endParaRPr sz="1200">
              <a:latin typeface="Arial Black"/>
              <a:cs typeface="Arial Black"/>
            </a:endParaRPr>
          </a:p>
          <a:p>
            <a:pPr marL="59055">
              <a:lnSpc>
                <a:spcPts val="1370"/>
              </a:lnSpc>
              <a:spcBef>
                <a:spcPts val="1155"/>
              </a:spcBef>
            </a:pPr>
            <a:r>
              <a:rPr dirty="0" sz="1200" spc="-170">
                <a:latin typeface="Arial Black"/>
                <a:cs typeface="Arial Black"/>
              </a:rPr>
              <a:t>Heavy</a:t>
            </a:r>
            <a:r>
              <a:rPr dirty="0" sz="1200" spc="-85">
                <a:latin typeface="Arial Black"/>
                <a:cs typeface="Arial Black"/>
              </a:rPr>
              <a:t> </a:t>
            </a:r>
            <a:r>
              <a:rPr dirty="0" sz="1200" spc="-145">
                <a:latin typeface="Arial Black"/>
                <a:cs typeface="Arial Black"/>
              </a:rPr>
              <a:t>Oils: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65">
                <a:latin typeface="Arial Black"/>
                <a:cs typeface="Arial Black"/>
              </a:rPr>
              <a:t>DRU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370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45">
                <a:latin typeface="Arial Black"/>
                <a:cs typeface="Arial Black"/>
              </a:rPr>
              <a:t>Product</a:t>
            </a:r>
            <a:r>
              <a:rPr dirty="0" sz="1200" spc="-95">
                <a:latin typeface="Arial Black"/>
                <a:cs typeface="Arial Black"/>
              </a:rPr>
              <a:t> </a:t>
            </a:r>
            <a:r>
              <a:rPr dirty="0" sz="1200" spc="-120">
                <a:latin typeface="Arial Black"/>
                <a:cs typeface="Arial Black"/>
              </a:rPr>
              <a:t>Cooling</a:t>
            </a:r>
            <a:endParaRPr sz="1200">
              <a:latin typeface="Arial Black"/>
              <a:cs typeface="Arial Black"/>
            </a:endParaRPr>
          </a:p>
          <a:p>
            <a:pPr marL="59055">
              <a:lnSpc>
                <a:spcPts val="1370"/>
              </a:lnSpc>
              <a:spcBef>
                <a:spcPts val="1150"/>
              </a:spcBef>
            </a:pPr>
            <a:r>
              <a:rPr dirty="0" sz="1200" spc="-155">
                <a:latin typeface="Arial Black"/>
                <a:cs typeface="Arial Black"/>
              </a:rPr>
              <a:t>Energy</a:t>
            </a:r>
            <a:r>
              <a:rPr dirty="0" sz="1200" spc="-100">
                <a:latin typeface="Arial Black"/>
                <a:cs typeface="Arial Black"/>
              </a:rPr>
              <a:t> </a:t>
            </a:r>
            <a:r>
              <a:rPr dirty="0" sz="1200" spc="-165">
                <a:latin typeface="Arial Black"/>
                <a:cs typeface="Arial Black"/>
              </a:rPr>
              <a:t>Transition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55">
                <a:latin typeface="Arial Black"/>
                <a:cs typeface="Arial Black"/>
              </a:rPr>
              <a:t>Biofuels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200">
                <a:latin typeface="Arial Black"/>
                <a:cs typeface="Arial Black"/>
              </a:rPr>
              <a:t>Gas </a:t>
            </a:r>
            <a:r>
              <a:rPr dirty="0" sz="1200" spc="-120">
                <a:latin typeface="Arial Black"/>
                <a:cs typeface="Arial Black"/>
              </a:rPr>
              <a:t>to </a:t>
            </a:r>
            <a:r>
              <a:rPr dirty="0" sz="1200" spc="-145">
                <a:latin typeface="Arial Black"/>
                <a:cs typeface="Arial Black"/>
              </a:rPr>
              <a:t>Liquids</a:t>
            </a:r>
            <a:r>
              <a:rPr dirty="0" sz="1200" spc="-114">
                <a:latin typeface="Arial Black"/>
                <a:cs typeface="Arial Black"/>
              </a:rPr>
              <a:t> </a:t>
            </a:r>
            <a:r>
              <a:rPr dirty="0" sz="1200" spc="-180">
                <a:latin typeface="Arial Black"/>
                <a:cs typeface="Arial Black"/>
              </a:rPr>
              <a:t>(GTL)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40">
                <a:latin typeface="Arial Black"/>
                <a:cs typeface="Arial Black"/>
              </a:rPr>
              <a:t>CO</a:t>
            </a:r>
            <a:r>
              <a:rPr dirty="0" baseline="-20833" sz="1200" spc="-209">
                <a:latin typeface="Arial Black"/>
                <a:cs typeface="Arial Black"/>
              </a:rPr>
              <a:t>2</a:t>
            </a:r>
            <a:r>
              <a:rPr dirty="0" baseline="-20833" sz="1200" spc="-89">
                <a:latin typeface="Arial Black"/>
                <a:cs typeface="Arial Black"/>
              </a:rPr>
              <a:t> </a:t>
            </a:r>
            <a:r>
              <a:rPr dirty="0" sz="1200" spc="-150">
                <a:latin typeface="Arial Black"/>
                <a:cs typeface="Arial Black"/>
              </a:rPr>
              <a:t>Capture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70">
                <a:latin typeface="Arial Black"/>
                <a:cs typeface="Arial Black"/>
              </a:rPr>
              <a:t>Flare </a:t>
            </a:r>
            <a:r>
              <a:rPr dirty="0" sz="1200" spc="-200">
                <a:latin typeface="Arial Black"/>
                <a:cs typeface="Arial Black"/>
              </a:rPr>
              <a:t>Gas </a:t>
            </a:r>
            <a:r>
              <a:rPr dirty="0" sz="1200" spc="-150">
                <a:latin typeface="Arial Black"/>
                <a:cs typeface="Arial Black"/>
              </a:rPr>
              <a:t>Capture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370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60">
                <a:latin typeface="Arial Black"/>
                <a:cs typeface="Arial Black"/>
              </a:rPr>
              <a:t>CNG</a:t>
            </a:r>
            <a:endParaRPr sz="1200">
              <a:latin typeface="Arial Black"/>
              <a:cs typeface="Arial Black"/>
            </a:endParaRPr>
          </a:p>
          <a:p>
            <a:pPr marL="59055">
              <a:lnSpc>
                <a:spcPts val="1370"/>
              </a:lnSpc>
              <a:spcBef>
                <a:spcPts val="1155"/>
              </a:spcBef>
            </a:pPr>
            <a:r>
              <a:rPr dirty="0" sz="1200" spc="-155">
                <a:latin typeface="Arial Black"/>
                <a:cs typeface="Arial Black"/>
              </a:rPr>
              <a:t>General</a:t>
            </a:r>
            <a:r>
              <a:rPr dirty="0" sz="1200" spc="-100">
                <a:latin typeface="Arial Black"/>
                <a:cs typeface="Arial Black"/>
              </a:rPr>
              <a:t> </a:t>
            </a:r>
            <a:r>
              <a:rPr dirty="0" sz="1200" spc="-135">
                <a:latin typeface="Arial Black"/>
                <a:cs typeface="Arial Black"/>
              </a:rPr>
              <a:t>purpose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65">
                <a:latin typeface="Arial Black"/>
                <a:cs typeface="Arial Black"/>
              </a:rPr>
              <a:t>Heat</a:t>
            </a:r>
            <a:r>
              <a:rPr dirty="0" sz="1200" spc="-80">
                <a:latin typeface="Arial Black"/>
                <a:cs typeface="Arial Black"/>
              </a:rPr>
              <a:t> </a:t>
            </a:r>
            <a:r>
              <a:rPr dirty="0" sz="1200" spc="-180">
                <a:latin typeface="Arial Black"/>
                <a:cs typeface="Arial Black"/>
              </a:rPr>
              <a:t>Exchangers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295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60">
                <a:latin typeface="Arial Black"/>
                <a:cs typeface="Arial Black"/>
              </a:rPr>
              <a:t>Fuel </a:t>
            </a:r>
            <a:r>
              <a:rPr dirty="0" sz="1200" spc="-200">
                <a:latin typeface="Arial Black"/>
                <a:cs typeface="Arial Black"/>
              </a:rPr>
              <a:t>Gas</a:t>
            </a:r>
            <a:r>
              <a:rPr dirty="0" sz="1200" spc="-10">
                <a:latin typeface="Arial Black"/>
                <a:cs typeface="Arial Black"/>
              </a:rPr>
              <a:t> </a:t>
            </a:r>
            <a:r>
              <a:rPr dirty="0" sz="1200" spc="-120">
                <a:latin typeface="Arial Black"/>
                <a:cs typeface="Arial Black"/>
              </a:rPr>
              <a:t>Conditioning</a:t>
            </a:r>
            <a:endParaRPr sz="1200">
              <a:latin typeface="Arial Black"/>
              <a:cs typeface="Arial Black"/>
            </a:endParaRPr>
          </a:p>
          <a:p>
            <a:pPr marL="803275" indent="-287655">
              <a:lnSpc>
                <a:spcPts val="1370"/>
              </a:lnSpc>
              <a:buFont typeface="Arial"/>
              <a:buChar char="–"/>
              <a:tabLst>
                <a:tab pos="802640" algn="l"/>
                <a:tab pos="803910" algn="l"/>
              </a:tabLst>
            </a:pPr>
            <a:r>
              <a:rPr dirty="0" sz="1200" spc="-140">
                <a:latin typeface="Arial Black"/>
                <a:cs typeface="Arial Black"/>
              </a:rPr>
              <a:t>Industrial </a:t>
            </a:r>
            <a:r>
              <a:rPr dirty="0" sz="1200" spc="-200">
                <a:latin typeface="Arial Black"/>
                <a:cs typeface="Arial Black"/>
              </a:rPr>
              <a:t>Gas</a:t>
            </a:r>
            <a:r>
              <a:rPr dirty="0" sz="1200" spc="-30">
                <a:latin typeface="Arial Black"/>
                <a:cs typeface="Arial Black"/>
              </a:rPr>
              <a:t> </a:t>
            </a:r>
            <a:r>
              <a:rPr dirty="0" sz="1200" spc="-170">
                <a:latin typeface="Arial Black"/>
                <a:cs typeface="Arial Black"/>
              </a:rPr>
              <a:t>Processing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71971" y="188976"/>
            <a:ext cx="303276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71971" y="2711195"/>
            <a:ext cx="3032760" cy="3387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3080" y="673734"/>
            <a:ext cx="328993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20" b="1">
                <a:latin typeface="Arial"/>
                <a:cs typeface="Arial"/>
              </a:rPr>
              <a:t>Modularized</a:t>
            </a:r>
            <a:r>
              <a:rPr dirty="0" sz="2600" spc="-60" b="1">
                <a:latin typeface="Arial"/>
                <a:cs typeface="Arial"/>
              </a:rPr>
              <a:t> </a:t>
            </a:r>
            <a:r>
              <a:rPr dirty="0" sz="2600" spc="-90" b="1">
                <a:latin typeface="Arial"/>
                <a:cs typeface="Arial"/>
              </a:rPr>
              <a:t>Designs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9632" y="4400803"/>
            <a:ext cx="1921510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20090" marR="5080" indent="-707390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latin typeface="Carlito"/>
                <a:cs typeface="Carlito"/>
              </a:rPr>
              <a:t>200mmcf/d </a:t>
            </a:r>
            <a:r>
              <a:rPr dirty="0" sz="1350" spc="-5" b="1">
                <a:latin typeface="Carlito"/>
                <a:cs typeface="Carlito"/>
              </a:rPr>
              <a:t>gas</a:t>
            </a:r>
            <a:r>
              <a:rPr dirty="0" sz="1350" spc="-125" b="1">
                <a:latin typeface="Carlito"/>
                <a:cs typeface="Carlito"/>
              </a:rPr>
              <a:t> </a:t>
            </a:r>
            <a:r>
              <a:rPr dirty="0" sz="1350" b="1">
                <a:latin typeface="Carlito"/>
                <a:cs typeface="Carlito"/>
              </a:rPr>
              <a:t>processing  </a:t>
            </a:r>
            <a:r>
              <a:rPr dirty="0" sz="1350" spc="-5" b="1">
                <a:latin typeface="Carlito"/>
                <a:cs typeface="Carlito"/>
              </a:rPr>
              <a:t>facility</a:t>
            </a:r>
            <a:endParaRPr sz="135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72198" y="4400803"/>
            <a:ext cx="2277110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4825" marR="5080" indent="-492759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latin typeface="Carlito"/>
                <a:cs typeface="Carlito"/>
              </a:rPr>
              <a:t>4MMcf/d </a:t>
            </a:r>
            <a:r>
              <a:rPr dirty="0" sz="1350" spc="-15" b="1">
                <a:latin typeface="Carlito"/>
                <a:cs typeface="Carlito"/>
              </a:rPr>
              <a:t>Trailerized </a:t>
            </a:r>
            <a:r>
              <a:rPr dirty="0" sz="1350" b="1">
                <a:latin typeface="Carlito"/>
                <a:cs typeface="Carlito"/>
              </a:rPr>
              <a:t>mobile</a:t>
            </a:r>
            <a:r>
              <a:rPr dirty="0" sz="1350" spc="-135" b="1">
                <a:latin typeface="Carlito"/>
                <a:cs typeface="Carlito"/>
              </a:rPr>
              <a:t> </a:t>
            </a:r>
            <a:r>
              <a:rPr dirty="0" sz="1350" spc="-5" b="1">
                <a:latin typeface="Carlito"/>
                <a:cs typeface="Carlito"/>
              </a:rPr>
              <a:t>gas  </a:t>
            </a:r>
            <a:r>
              <a:rPr dirty="0" sz="1350" b="1">
                <a:latin typeface="Carlito"/>
                <a:cs typeface="Carlito"/>
              </a:rPr>
              <a:t>processing</a:t>
            </a:r>
            <a:r>
              <a:rPr dirty="0" sz="1350" spc="-55" b="1">
                <a:latin typeface="Carlito"/>
                <a:cs typeface="Carlito"/>
              </a:rPr>
              <a:t> </a:t>
            </a:r>
            <a:r>
              <a:rPr dirty="0" sz="1350" spc="-5" b="1">
                <a:latin typeface="Carlito"/>
                <a:cs typeface="Carlito"/>
              </a:rPr>
              <a:t>facility</a:t>
            </a:r>
            <a:endParaRPr sz="135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9591" y="5108828"/>
            <a:ext cx="7623809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56055" marR="5080" indent="-144399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Arial"/>
                <a:cs typeface="Arial"/>
              </a:rPr>
              <a:t>All </a:t>
            </a:r>
            <a:r>
              <a:rPr dirty="0" sz="1400" spc="-55">
                <a:latin typeface="Arial"/>
                <a:cs typeface="Arial"/>
              </a:rPr>
              <a:t>designs </a:t>
            </a:r>
            <a:r>
              <a:rPr dirty="0" sz="1400" spc="10">
                <a:latin typeface="Arial"/>
                <a:cs typeface="Arial"/>
              </a:rPr>
              <a:t>not </a:t>
            </a:r>
            <a:r>
              <a:rPr dirty="0" sz="1400" spc="-20">
                <a:latin typeface="Arial"/>
                <a:cs typeface="Arial"/>
              </a:rPr>
              <a:t>only </a:t>
            </a:r>
            <a:r>
              <a:rPr dirty="0" sz="1400" spc="-30">
                <a:latin typeface="Arial"/>
                <a:cs typeface="Arial"/>
              </a:rPr>
              <a:t>contemplate </a:t>
            </a:r>
            <a:r>
              <a:rPr dirty="0" sz="1400" spc="-15">
                <a:latin typeface="Arial"/>
                <a:cs typeface="Arial"/>
              </a:rPr>
              <a:t>the operating </a:t>
            </a:r>
            <a:r>
              <a:rPr dirty="0" sz="1400" spc="-40">
                <a:latin typeface="Arial"/>
                <a:cs typeface="Arial"/>
              </a:rPr>
              <a:t>environments </a:t>
            </a:r>
            <a:r>
              <a:rPr dirty="0" sz="1400" spc="-25">
                <a:latin typeface="Arial"/>
                <a:cs typeface="Arial"/>
              </a:rPr>
              <a:t>they </a:t>
            </a:r>
            <a:r>
              <a:rPr dirty="0" sz="1400" spc="-30">
                <a:latin typeface="Arial"/>
                <a:cs typeface="Arial"/>
              </a:rPr>
              <a:t>work </a:t>
            </a:r>
            <a:r>
              <a:rPr dirty="0" sz="1400" spc="-35">
                <a:latin typeface="Arial"/>
                <a:cs typeface="Arial"/>
              </a:rPr>
              <a:t>in, </a:t>
            </a:r>
            <a:r>
              <a:rPr dirty="0" sz="1400" spc="-30">
                <a:latin typeface="Arial"/>
                <a:cs typeface="Arial"/>
              </a:rPr>
              <a:t>they </a:t>
            </a:r>
            <a:r>
              <a:rPr dirty="0" sz="1400" spc="-60">
                <a:latin typeface="Arial"/>
                <a:cs typeface="Arial"/>
              </a:rPr>
              <a:t>also </a:t>
            </a:r>
            <a:r>
              <a:rPr dirty="0" sz="1400" spc="-30">
                <a:latin typeface="Arial"/>
                <a:cs typeface="Arial"/>
              </a:rPr>
              <a:t>contemplate </a:t>
            </a:r>
            <a:r>
              <a:rPr dirty="0" sz="1400" spc="-20">
                <a:latin typeface="Arial"/>
                <a:cs typeface="Arial"/>
              </a:rPr>
              <a:t>how  </a:t>
            </a:r>
            <a:r>
              <a:rPr dirty="0" sz="1400" spc="-15">
                <a:latin typeface="Arial"/>
                <a:cs typeface="Arial"/>
              </a:rPr>
              <a:t>the </a:t>
            </a:r>
            <a:r>
              <a:rPr dirty="0" sz="1400" spc="-25">
                <a:latin typeface="Arial"/>
                <a:cs typeface="Arial"/>
              </a:rPr>
              <a:t>equipment </a:t>
            </a:r>
            <a:r>
              <a:rPr dirty="0" sz="1400" spc="-85">
                <a:latin typeface="Arial"/>
                <a:cs typeface="Arial"/>
              </a:rPr>
              <a:t>has </a:t>
            </a:r>
            <a:r>
              <a:rPr dirty="0" sz="1400" spc="20">
                <a:latin typeface="Arial"/>
                <a:cs typeface="Arial"/>
              </a:rPr>
              <a:t>to </a:t>
            </a:r>
            <a:r>
              <a:rPr dirty="0" sz="1400" spc="-5">
                <a:latin typeface="Arial"/>
                <a:cs typeface="Arial"/>
              </a:rPr>
              <a:t>get </a:t>
            </a:r>
            <a:r>
              <a:rPr dirty="0" sz="1400" spc="-40">
                <a:latin typeface="Arial"/>
                <a:cs typeface="Arial"/>
              </a:rPr>
              <a:t>there, </a:t>
            </a:r>
            <a:r>
              <a:rPr dirty="0" sz="1400" spc="-55">
                <a:latin typeface="Arial"/>
                <a:cs typeface="Arial"/>
              </a:rPr>
              <a:t>saving </a:t>
            </a:r>
            <a:r>
              <a:rPr dirty="0" sz="1400" spc="-25">
                <a:latin typeface="Arial"/>
                <a:cs typeface="Arial"/>
              </a:rPr>
              <a:t>project </a:t>
            </a:r>
            <a:r>
              <a:rPr dirty="0" sz="1400" spc="-15">
                <a:latin typeface="Arial"/>
                <a:cs typeface="Arial"/>
              </a:rPr>
              <a:t>time </a:t>
            </a:r>
            <a:r>
              <a:rPr dirty="0" sz="1400" spc="-35">
                <a:latin typeface="Arial"/>
                <a:cs typeface="Arial"/>
              </a:rPr>
              <a:t>and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money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5343" y="1252727"/>
            <a:ext cx="8905240" cy="3863340"/>
            <a:chOff x="85343" y="1252727"/>
            <a:chExt cx="8905240" cy="3863340"/>
          </a:xfrm>
        </p:grpSpPr>
        <p:sp>
          <p:nvSpPr>
            <p:cNvPr id="7" name="object 7"/>
            <p:cNvSpPr/>
            <p:nvPr/>
          </p:nvSpPr>
          <p:spPr>
            <a:xfrm>
              <a:off x="1191768" y="1252727"/>
              <a:ext cx="2208276" cy="28575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5343" y="2220467"/>
              <a:ext cx="1965960" cy="25831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020341" y="1260341"/>
              <a:ext cx="2190450" cy="226619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31820" y="2525267"/>
              <a:ext cx="1965959" cy="25191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781800" y="1260347"/>
              <a:ext cx="2208276" cy="293522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929884" y="2569463"/>
              <a:ext cx="2048256" cy="254660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809746" y="4410202"/>
            <a:ext cx="1921510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20090" marR="5080" indent="-708025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latin typeface="Carlito"/>
                <a:cs typeface="Carlito"/>
              </a:rPr>
              <a:t>200mmcf/d </a:t>
            </a:r>
            <a:r>
              <a:rPr dirty="0" sz="1350" spc="-5" b="1">
                <a:latin typeface="Carlito"/>
                <a:cs typeface="Carlito"/>
              </a:rPr>
              <a:t>gas</a:t>
            </a:r>
            <a:r>
              <a:rPr dirty="0" sz="1350" spc="-125" b="1">
                <a:latin typeface="Carlito"/>
                <a:cs typeface="Carlito"/>
              </a:rPr>
              <a:t> </a:t>
            </a:r>
            <a:r>
              <a:rPr dirty="0" sz="1350" b="1">
                <a:latin typeface="Carlito"/>
                <a:cs typeface="Carlito"/>
              </a:rPr>
              <a:t>processing  </a:t>
            </a:r>
            <a:r>
              <a:rPr dirty="0" sz="1350" spc="-5" b="1">
                <a:latin typeface="Carlito"/>
                <a:cs typeface="Carlito"/>
              </a:rPr>
              <a:t>facility</a:t>
            </a:r>
            <a:endParaRPr sz="1350">
              <a:latin typeface="Carlito"/>
              <a:cs typeface="Carlito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237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64407" y="416509"/>
            <a:ext cx="1600200" cy="377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150" b="1">
                <a:latin typeface="Arial"/>
                <a:cs typeface="Arial"/>
              </a:rPr>
              <a:t>Case</a:t>
            </a:r>
            <a:r>
              <a:rPr dirty="0" sz="2300" spc="-65" b="1">
                <a:latin typeface="Arial"/>
                <a:cs typeface="Arial"/>
              </a:rPr>
              <a:t> </a:t>
            </a:r>
            <a:r>
              <a:rPr dirty="0" sz="2300" spc="-60" b="1">
                <a:latin typeface="Arial"/>
                <a:cs typeface="Arial"/>
              </a:rPr>
              <a:t>Study:</a:t>
            </a:r>
            <a:endParaRPr sz="23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1972" y="907795"/>
            <a:ext cx="8152765" cy="376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20" b="1">
                <a:solidFill>
                  <a:srgbClr val="2E4463"/>
                </a:solidFill>
                <a:latin typeface="Arial"/>
                <a:cs typeface="Arial"/>
              </a:rPr>
              <a:t>Modularized </a:t>
            </a:r>
            <a:r>
              <a:rPr dirty="0" sz="2300" spc="-155" b="1">
                <a:solidFill>
                  <a:srgbClr val="2E4463"/>
                </a:solidFill>
                <a:latin typeface="Arial"/>
                <a:cs typeface="Arial"/>
              </a:rPr>
              <a:t>Gas </a:t>
            </a:r>
            <a:r>
              <a:rPr dirty="0" sz="2300" spc="-90" b="1">
                <a:solidFill>
                  <a:srgbClr val="2E4463"/>
                </a:solidFill>
                <a:latin typeface="Arial"/>
                <a:cs typeface="Arial"/>
              </a:rPr>
              <a:t>Processing </a:t>
            </a:r>
            <a:r>
              <a:rPr dirty="0" sz="2300" spc="-50" b="1">
                <a:solidFill>
                  <a:srgbClr val="2E4463"/>
                </a:solidFill>
                <a:latin typeface="Arial"/>
                <a:cs typeface="Arial"/>
              </a:rPr>
              <a:t>Facility </a:t>
            </a:r>
            <a:r>
              <a:rPr dirty="0" sz="2300" spc="40" b="1">
                <a:solidFill>
                  <a:srgbClr val="2E4463"/>
                </a:solidFill>
                <a:latin typeface="Arial"/>
                <a:cs typeface="Arial"/>
              </a:rPr>
              <a:t>for </a:t>
            </a:r>
            <a:r>
              <a:rPr dirty="0" sz="2300" spc="15" b="1">
                <a:solidFill>
                  <a:srgbClr val="2E4463"/>
                </a:solidFill>
                <a:latin typeface="Arial"/>
                <a:cs typeface="Arial"/>
              </a:rPr>
              <a:t>International</a:t>
            </a:r>
            <a:r>
              <a:rPr dirty="0" sz="2300" spc="155" b="1">
                <a:solidFill>
                  <a:srgbClr val="2E4463"/>
                </a:solidFill>
                <a:latin typeface="Arial"/>
                <a:cs typeface="Arial"/>
              </a:rPr>
              <a:t> </a:t>
            </a:r>
            <a:r>
              <a:rPr dirty="0" sz="2300" spc="-20" b="1">
                <a:solidFill>
                  <a:srgbClr val="2E4463"/>
                </a:solidFill>
                <a:latin typeface="Arial"/>
                <a:cs typeface="Arial"/>
              </a:rPr>
              <a:t>Client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26795"/>
            <a:ext cx="544131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20" b="1">
                <a:latin typeface="Arial"/>
                <a:cs typeface="Arial"/>
              </a:rPr>
              <a:t>Modularized</a:t>
            </a:r>
            <a:r>
              <a:rPr dirty="0" sz="2600" spc="-15" b="1">
                <a:latin typeface="Arial"/>
                <a:cs typeface="Arial"/>
              </a:rPr>
              <a:t> </a:t>
            </a:r>
            <a:r>
              <a:rPr dirty="0" sz="2600" spc="-10" b="1">
                <a:latin typeface="Arial"/>
                <a:cs typeface="Arial"/>
              </a:rPr>
              <a:t>Designs-International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081532"/>
            <a:ext cx="3521075" cy="4934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415290">
              <a:lnSpc>
                <a:spcPct val="100000"/>
              </a:lnSpc>
              <a:spcBef>
                <a:spcPts val="105"/>
              </a:spcBef>
            </a:pPr>
            <a:r>
              <a:rPr dirty="0" sz="1400" spc="5" i="1">
                <a:latin typeface="Arial"/>
                <a:cs typeface="Arial"/>
              </a:rPr>
              <a:t>International </a:t>
            </a:r>
            <a:r>
              <a:rPr dirty="0" sz="1400" spc="-10" i="1">
                <a:latin typeface="Arial"/>
                <a:cs typeface="Arial"/>
              </a:rPr>
              <a:t>Client </a:t>
            </a:r>
            <a:r>
              <a:rPr dirty="0" sz="1400" spc="-65" i="1">
                <a:latin typeface="Arial"/>
                <a:cs typeface="Arial"/>
              </a:rPr>
              <a:t>was </a:t>
            </a:r>
            <a:r>
              <a:rPr dirty="0" sz="1400" i="1">
                <a:latin typeface="Arial"/>
                <a:cs typeface="Arial"/>
              </a:rPr>
              <a:t>looking </a:t>
            </a:r>
            <a:r>
              <a:rPr dirty="0" sz="1400" spc="10" i="1">
                <a:latin typeface="Arial"/>
                <a:cs typeface="Arial"/>
              </a:rPr>
              <a:t>for </a:t>
            </a:r>
            <a:r>
              <a:rPr dirty="0" sz="1400" spc="-20" i="1">
                <a:latin typeface="Arial"/>
                <a:cs typeface="Arial"/>
              </a:rPr>
              <a:t>a  </a:t>
            </a:r>
            <a:r>
              <a:rPr dirty="0" sz="1400" spc="-10" i="1">
                <a:latin typeface="Arial"/>
                <a:cs typeface="Arial"/>
              </a:rPr>
              <a:t>purpose-fit solution </a:t>
            </a:r>
            <a:r>
              <a:rPr dirty="0" sz="1400" spc="15" i="1">
                <a:latin typeface="Arial"/>
                <a:cs typeface="Arial"/>
              </a:rPr>
              <a:t>to </a:t>
            </a:r>
            <a:r>
              <a:rPr dirty="0" sz="1400" spc="-20" i="1">
                <a:latin typeface="Arial"/>
                <a:cs typeface="Arial"/>
              </a:rPr>
              <a:t>support </a:t>
            </a:r>
            <a:r>
              <a:rPr dirty="0" sz="1400" spc="5" i="1">
                <a:latin typeface="Arial"/>
                <a:cs typeface="Arial"/>
              </a:rPr>
              <a:t>their </a:t>
            </a:r>
            <a:r>
              <a:rPr dirty="0" sz="1400" spc="-70" i="1">
                <a:latin typeface="Arial"/>
                <a:cs typeface="Arial"/>
              </a:rPr>
              <a:t>gas  </a:t>
            </a:r>
            <a:r>
              <a:rPr dirty="0" sz="1400" spc="-50" i="1">
                <a:latin typeface="Arial"/>
                <a:cs typeface="Arial"/>
              </a:rPr>
              <a:t>processing</a:t>
            </a:r>
            <a:r>
              <a:rPr dirty="0" sz="1400" spc="-1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capability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45" i="1">
                <a:latin typeface="Arial"/>
                <a:cs typeface="Arial"/>
              </a:rPr>
              <a:t>Startec</a:t>
            </a:r>
            <a:r>
              <a:rPr dirty="0" sz="1400" i="1">
                <a:latin typeface="Arial"/>
                <a:cs typeface="Arial"/>
              </a:rPr>
              <a:t> </a:t>
            </a:r>
            <a:r>
              <a:rPr dirty="0" sz="1400" spc="-100" i="1">
                <a:latin typeface="Arial"/>
                <a:cs typeface="Arial"/>
              </a:rPr>
              <a:t>Scope: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355600" marR="65976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400" spc="-30" i="1">
                <a:latin typeface="Arial"/>
                <a:cs typeface="Arial"/>
              </a:rPr>
              <a:t>48mmscfd </a:t>
            </a:r>
            <a:r>
              <a:rPr dirty="0" sz="1400" spc="-65" i="1">
                <a:latin typeface="Arial"/>
                <a:cs typeface="Arial"/>
              </a:rPr>
              <a:t>gas </a:t>
            </a:r>
            <a:r>
              <a:rPr dirty="0" sz="1400" spc="-30" i="1">
                <a:latin typeface="Arial"/>
                <a:cs typeface="Arial"/>
              </a:rPr>
              <a:t>processing/power  </a:t>
            </a:r>
            <a:r>
              <a:rPr dirty="0" sz="1400" spc="-10" i="1">
                <a:latin typeface="Arial"/>
                <a:cs typeface="Arial"/>
              </a:rPr>
              <a:t>generation</a:t>
            </a:r>
            <a:r>
              <a:rPr dirty="0" sz="1400" spc="-5" i="1">
                <a:latin typeface="Arial"/>
                <a:cs typeface="Arial"/>
              </a:rPr>
              <a:t> </a:t>
            </a:r>
            <a:r>
              <a:rPr dirty="0" sz="1400" spc="10" i="1">
                <a:latin typeface="Arial"/>
                <a:cs typeface="Arial"/>
              </a:rPr>
              <a:t>facility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400" spc="-55" i="1">
                <a:latin typeface="Arial"/>
                <a:cs typeface="Arial"/>
              </a:rPr>
              <a:t>Three </a:t>
            </a:r>
            <a:r>
              <a:rPr dirty="0" sz="1400" spc="-35" i="1">
                <a:latin typeface="Arial"/>
                <a:cs typeface="Arial"/>
              </a:rPr>
              <a:t>(3) </a:t>
            </a:r>
            <a:r>
              <a:rPr dirty="0" sz="1400" spc="-65" i="1">
                <a:latin typeface="Arial"/>
                <a:cs typeface="Arial"/>
              </a:rPr>
              <a:t>x </a:t>
            </a:r>
            <a:r>
              <a:rPr dirty="0" sz="1400" spc="-50" i="1">
                <a:latin typeface="Arial"/>
                <a:cs typeface="Arial"/>
              </a:rPr>
              <a:t>50% </a:t>
            </a:r>
            <a:r>
              <a:rPr dirty="0" sz="1400" spc="-40" i="1">
                <a:latin typeface="Arial"/>
                <a:cs typeface="Arial"/>
              </a:rPr>
              <a:t>Frick </a:t>
            </a:r>
            <a:r>
              <a:rPr dirty="0" sz="1400" spc="-80" i="1">
                <a:latin typeface="Arial"/>
                <a:cs typeface="Arial"/>
              </a:rPr>
              <a:t>Screw</a:t>
            </a:r>
            <a:r>
              <a:rPr dirty="0" sz="1400" spc="210" i="1">
                <a:latin typeface="Arial"/>
                <a:cs typeface="Arial"/>
              </a:rPr>
              <a:t> </a:t>
            </a:r>
            <a:r>
              <a:rPr dirty="0" sz="1400" spc="-45" i="1">
                <a:latin typeface="Arial"/>
                <a:cs typeface="Arial"/>
              </a:rPr>
              <a:t>Compression</a:t>
            </a:r>
            <a:endParaRPr sz="1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1400" spc="-40" i="1">
                <a:latin typeface="Arial"/>
                <a:cs typeface="Arial"/>
              </a:rPr>
              <a:t>Machines </a:t>
            </a:r>
            <a:r>
              <a:rPr dirty="0" sz="1400" spc="25" i="1">
                <a:latin typeface="Arial"/>
                <a:cs typeface="Arial"/>
              </a:rPr>
              <a:t>with </a:t>
            </a:r>
            <a:r>
              <a:rPr dirty="0" sz="1400" spc="-25" i="1">
                <a:latin typeface="Arial"/>
                <a:cs typeface="Arial"/>
              </a:rPr>
              <a:t>750 </a:t>
            </a:r>
            <a:r>
              <a:rPr dirty="0" sz="1400" spc="-75" i="1">
                <a:latin typeface="Arial"/>
                <a:cs typeface="Arial"/>
              </a:rPr>
              <a:t>HP</a:t>
            </a:r>
            <a:r>
              <a:rPr dirty="0" sz="1400" spc="-15" i="1">
                <a:latin typeface="Arial"/>
                <a:cs typeface="Arial"/>
              </a:rPr>
              <a:t> </a:t>
            </a:r>
            <a:r>
              <a:rPr dirty="0" sz="1400" spc="-20" i="1">
                <a:latin typeface="Arial"/>
                <a:cs typeface="Arial"/>
              </a:rPr>
              <a:t>Motors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400" spc="-25" i="1">
                <a:latin typeface="Arial"/>
                <a:cs typeface="Arial"/>
              </a:rPr>
              <a:t>Accumulator/Receiver</a:t>
            </a:r>
            <a:r>
              <a:rPr dirty="0" sz="1400" spc="5" i="1">
                <a:latin typeface="Arial"/>
                <a:cs typeface="Arial"/>
              </a:rPr>
              <a:t> </a:t>
            </a:r>
            <a:r>
              <a:rPr dirty="0" sz="1400" spc="-45" i="1">
                <a:latin typeface="Arial"/>
                <a:cs typeface="Arial"/>
              </a:rPr>
              <a:t>skid,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400" spc="-35" i="1">
                <a:latin typeface="Arial"/>
                <a:cs typeface="Arial"/>
              </a:rPr>
              <a:t>Suction </a:t>
            </a:r>
            <a:r>
              <a:rPr dirty="0" sz="1400" spc="-55" i="1">
                <a:latin typeface="Arial"/>
                <a:cs typeface="Arial"/>
              </a:rPr>
              <a:t>Scrubber </a:t>
            </a:r>
            <a:r>
              <a:rPr dirty="0" sz="1400" spc="145" i="1">
                <a:latin typeface="Arial"/>
                <a:cs typeface="Arial"/>
              </a:rPr>
              <a:t>&amp; </a:t>
            </a:r>
            <a:r>
              <a:rPr dirty="0" sz="1400" spc="-45" i="1">
                <a:latin typeface="Arial"/>
                <a:cs typeface="Arial"/>
              </a:rPr>
              <a:t>Economizer </a:t>
            </a:r>
            <a:r>
              <a:rPr dirty="0" sz="1400" spc="-60" i="1">
                <a:latin typeface="Arial"/>
                <a:cs typeface="Arial"/>
              </a:rPr>
              <a:t>Skid</a:t>
            </a:r>
            <a:endParaRPr sz="1400">
              <a:latin typeface="Arial"/>
              <a:cs typeface="Arial"/>
            </a:endParaRPr>
          </a:p>
          <a:p>
            <a:pPr marL="355600" marR="10795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400" spc="-145" i="1">
                <a:latin typeface="Arial"/>
                <a:cs typeface="Arial"/>
              </a:rPr>
              <a:t>PSV </a:t>
            </a:r>
            <a:r>
              <a:rPr dirty="0" sz="1400" spc="15" i="1">
                <a:latin typeface="Arial"/>
                <a:cs typeface="Arial"/>
              </a:rPr>
              <a:t>platform </a:t>
            </a:r>
            <a:r>
              <a:rPr dirty="0" sz="1400" spc="-45" i="1">
                <a:latin typeface="Arial"/>
                <a:cs typeface="Arial"/>
              </a:rPr>
              <a:t>skid. </a:t>
            </a:r>
            <a:r>
              <a:rPr dirty="0" sz="1400" spc="-55" i="1">
                <a:latin typeface="Arial"/>
                <a:cs typeface="Arial"/>
              </a:rPr>
              <a:t>Also, </a:t>
            </a:r>
            <a:r>
              <a:rPr dirty="0" sz="1400" spc="20" i="1">
                <a:latin typeface="Arial"/>
                <a:cs typeface="Arial"/>
              </a:rPr>
              <a:t>part </a:t>
            </a:r>
            <a:r>
              <a:rPr dirty="0" sz="1400" spc="-15" i="1">
                <a:latin typeface="Arial"/>
                <a:cs typeface="Arial"/>
              </a:rPr>
              <a:t>of </a:t>
            </a:r>
            <a:r>
              <a:rPr dirty="0" sz="1400" spc="-60" i="1">
                <a:latin typeface="Arial"/>
                <a:cs typeface="Arial"/>
              </a:rPr>
              <a:t>Startec’s  </a:t>
            </a:r>
            <a:r>
              <a:rPr dirty="0" sz="1400" spc="-85" i="1">
                <a:latin typeface="Arial"/>
                <a:cs typeface="Arial"/>
              </a:rPr>
              <a:t>scope </a:t>
            </a:r>
            <a:r>
              <a:rPr dirty="0" sz="1400" spc="-60" i="1">
                <a:latin typeface="Arial"/>
                <a:cs typeface="Arial"/>
              </a:rPr>
              <a:t>was </a:t>
            </a:r>
            <a:r>
              <a:rPr dirty="0" sz="1400" spc="-20" i="1">
                <a:latin typeface="Arial"/>
                <a:cs typeface="Arial"/>
              </a:rPr>
              <a:t>a </a:t>
            </a:r>
            <a:r>
              <a:rPr dirty="0" sz="1400" spc="-95" i="1">
                <a:latin typeface="Arial"/>
                <a:cs typeface="Arial"/>
              </a:rPr>
              <a:t>UCP </a:t>
            </a:r>
            <a:r>
              <a:rPr dirty="0" sz="1400" spc="-15" i="1">
                <a:latin typeface="Arial"/>
                <a:cs typeface="Arial"/>
              </a:rPr>
              <a:t>panel </a:t>
            </a:r>
            <a:r>
              <a:rPr dirty="0" sz="1400" spc="10" i="1">
                <a:latin typeface="Arial"/>
                <a:cs typeface="Arial"/>
              </a:rPr>
              <a:t>for </a:t>
            </a:r>
            <a:r>
              <a:rPr dirty="0" sz="1400" spc="15" i="1">
                <a:latin typeface="Arial"/>
                <a:cs typeface="Arial"/>
              </a:rPr>
              <a:t>plant  </a:t>
            </a:r>
            <a:r>
              <a:rPr dirty="0" sz="1400" spc="-20" i="1">
                <a:latin typeface="Arial"/>
                <a:cs typeface="Arial"/>
              </a:rPr>
              <a:t>shutdown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400" spc="-30" i="1">
                <a:latin typeface="Arial"/>
                <a:cs typeface="Arial"/>
              </a:rPr>
              <a:t>Engineering </a:t>
            </a:r>
            <a:r>
              <a:rPr dirty="0" sz="1400" spc="-15" i="1">
                <a:latin typeface="Arial"/>
                <a:cs typeface="Arial"/>
              </a:rPr>
              <a:t>support</a:t>
            </a:r>
            <a:r>
              <a:rPr dirty="0" sz="1400" spc="30" i="1">
                <a:latin typeface="Arial"/>
                <a:cs typeface="Arial"/>
              </a:rPr>
              <a:t> </a:t>
            </a:r>
            <a:r>
              <a:rPr dirty="0" sz="1400" spc="5" i="1">
                <a:latin typeface="Arial"/>
                <a:cs typeface="Arial"/>
              </a:rPr>
              <a:t>including</a:t>
            </a:r>
            <a:endParaRPr sz="1400">
              <a:latin typeface="Arial"/>
              <a:cs typeface="Arial"/>
            </a:endParaRPr>
          </a:p>
          <a:p>
            <a:pPr lvl="1" marL="756285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dirty="0" sz="1400" spc="-15" i="1">
                <a:latin typeface="Arial"/>
                <a:cs typeface="Arial"/>
              </a:rPr>
              <a:t>Detailed </a:t>
            </a:r>
            <a:r>
              <a:rPr dirty="0" sz="1400" spc="-45" i="1">
                <a:latin typeface="Arial"/>
                <a:cs typeface="Arial"/>
              </a:rPr>
              <a:t>design </a:t>
            </a:r>
            <a:r>
              <a:rPr dirty="0" sz="1400" spc="-15" i="1">
                <a:latin typeface="Arial"/>
                <a:cs typeface="Arial"/>
              </a:rPr>
              <a:t>of </a:t>
            </a:r>
            <a:r>
              <a:rPr dirty="0" sz="1400" spc="-50" i="1">
                <a:latin typeface="Arial"/>
                <a:cs typeface="Arial"/>
              </a:rPr>
              <a:t>above</a:t>
            </a:r>
            <a:r>
              <a:rPr dirty="0" sz="1400" spc="90" i="1">
                <a:latin typeface="Arial"/>
                <a:cs typeface="Arial"/>
              </a:rPr>
              <a:t> </a:t>
            </a:r>
            <a:r>
              <a:rPr dirty="0" sz="1400" spc="-65" i="1">
                <a:latin typeface="Arial"/>
                <a:cs typeface="Arial"/>
              </a:rPr>
              <a:t>packages</a:t>
            </a:r>
            <a:endParaRPr sz="1400">
              <a:latin typeface="Arial"/>
              <a:cs typeface="Arial"/>
            </a:endParaRPr>
          </a:p>
          <a:p>
            <a:pPr lvl="1" marL="756285" marR="216535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dirty="0" sz="1400" i="1">
                <a:latin typeface="Arial"/>
                <a:cs typeface="Arial"/>
              </a:rPr>
              <a:t>Integration </a:t>
            </a:r>
            <a:r>
              <a:rPr dirty="0" sz="1400" spc="-15" i="1">
                <a:latin typeface="Arial"/>
                <a:cs typeface="Arial"/>
              </a:rPr>
              <a:t>of </a:t>
            </a:r>
            <a:r>
              <a:rPr dirty="0" sz="1400" spc="-55" i="1">
                <a:latin typeface="Arial"/>
                <a:cs typeface="Arial"/>
              </a:rPr>
              <a:t>compressor </a:t>
            </a:r>
            <a:r>
              <a:rPr dirty="0" sz="1400" i="1">
                <a:latin typeface="Arial"/>
                <a:cs typeface="Arial"/>
              </a:rPr>
              <a:t>control  </a:t>
            </a:r>
            <a:r>
              <a:rPr dirty="0" sz="1400" spc="-40" i="1">
                <a:latin typeface="Arial"/>
                <a:cs typeface="Arial"/>
              </a:rPr>
              <a:t>panels </a:t>
            </a:r>
            <a:r>
              <a:rPr dirty="0" sz="1400" spc="25" i="1">
                <a:latin typeface="Arial"/>
                <a:cs typeface="Arial"/>
              </a:rPr>
              <a:t>with </a:t>
            </a:r>
            <a:r>
              <a:rPr dirty="0" sz="1400" spc="-95" i="1">
                <a:latin typeface="Arial"/>
                <a:cs typeface="Arial"/>
              </a:rPr>
              <a:t>UCP</a:t>
            </a:r>
            <a:endParaRPr sz="1400">
              <a:latin typeface="Arial"/>
              <a:cs typeface="Arial"/>
            </a:endParaRPr>
          </a:p>
          <a:p>
            <a:pPr lvl="1" marL="756285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dirty="0" sz="1400" spc="-65" i="1">
                <a:latin typeface="Arial"/>
                <a:cs typeface="Arial"/>
              </a:rPr>
              <a:t>Layers </a:t>
            </a:r>
            <a:r>
              <a:rPr dirty="0" sz="1400" spc="-15" i="1">
                <a:latin typeface="Arial"/>
                <a:cs typeface="Arial"/>
              </a:rPr>
              <a:t>of </a:t>
            </a:r>
            <a:r>
              <a:rPr dirty="0" sz="1400" spc="-20" i="1">
                <a:latin typeface="Arial"/>
                <a:cs typeface="Arial"/>
              </a:rPr>
              <a:t>Protection </a:t>
            </a:r>
            <a:r>
              <a:rPr dirty="0" sz="1400" spc="-35" i="1">
                <a:latin typeface="Arial"/>
                <a:cs typeface="Arial"/>
              </a:rPr>
              <a:t>analysis</a:t>
            </a:r>
            <a:r>
              <a:rPr dirty="0" sz="1400" spc="30" i="1">
                <a:latin typeface="Arial"/>
                <a:cs typeface="Arial"/>
              </a:rPr>
              <a:t> </a:t>
            </a:r>
            <a:r>
              <a:rPr dirty="0" sz="1400" spc="-100" i="1">
                <a:latin typeface="Arial"/>
                <a:cs typeface="Arial"/>
              </a:rPr>
              <a:t>(LOPA)</a:t>
            </a:r>
            <a:endParaRPr sz="1400">
              <a:latin typeface="Arial"/>
              <a:cs typeface="Arial"/>
            </a:endParaRPr>
          </a:p>
          <a:p>
            <a:pPr lvl="1" marL="756285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dirty="0" sz="1400" spc="-30" i="1">
                <a:latin typeface="Arial"/>
                <a:cs typeface="Arial"/>
              </a:rPr>
              <a:t>Hazop</a:t>
            </a:r>
            <a:endParaRPr sz="1400">
              <a:latin typeface="Arial"/>
              <a:cs typeface="Arial"/>
            </a:endParaRPr>
          </a:p>
          <a:p>
            <a:pPr marL="355600" marR="36576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400" spc="-145">
                <a:latin typeface="Arial Black"/>
                <a:cs typeface="Arial Black"/>
              </a:rPr>
              <a:t>Shipping </a:t>
            </a:r>
            <a:r>
              <a:rPr dirty="0" sz="1400" spc="-175">
                <a:latin typeface="Arial Black"/>
                <a:cs typeface="Arial Black"/>
              </a:rPr>
              <a:t>logistics </a:t>
            </a:r>
            <a:r>
              <a:rPr dirty="0" sz="1400" spc="-145">
                <a:latin typeface="Arial Black"/>
                <a:cs typeface="Arial Black"/>
              </a:rPr>
              <a:t>from </a:t>
            </a:r>
            <a:r>
              <a:rPr dirty="0" sz="1400" spc="-165">
                <a:latin typeface="Arial Black"/>
                <a:cs typeface="Arial Black"/>
              </a:rPr>
              <a:t>Calgary </a:t>
            </a:r>
            <a:r>
              <a:rPr dirty="0" sz="1400" spc="-155">
                <a:latin typeface="Arial Black"/>
                <a:cs typeface="Arial Black"/>
              </a:rPr>
              <a:t>and  </a:t>
            </a:r>
            <a:r>
              <a:rPr dirty="0" sz="1400" spc="-170">
                <a:latin typeface="Arial Black"/>
                <a:cs typeface="Arial Black"/>
              </a:rPr>
              <a:t>Oklahoma </a:t>
            </a:r>
            <a:r>
              <a:rPr dirty="0" sz="1400" spc="-135">
                <a:latin typeface="Arial Black"/>
                <a:cs typeface="Arial Black"/>
              </a:rPr>
              <a:t>to </a:t>
            </a:r>
            <a:r>
              <a:rPr dirty="0" sz="1400" spc="-114">
                <a:latin typeface="Arial Black"/>
                <a:cs typeface="Arial Black"/>
              </a:rPr>
              <a:t>port </a:t>
            </a:r>
            <a:r>
              <a:rPr dirty="0" sz="1400" spc="-120">
                <a:latin typeface="Arial Black"/>
                <a:cs typeface="Arial Black"/>
              </a:rPr>
              <a:t>of</a:t>
            </a:r>
            <a:r>
              <a:rPr dirty="0" sz="1400" spc="30">
                <a:latin typeface="Arial Black"/>
                <a:cs typeface="Arial Black"/>
              </a:rPr>
              <a:t> </a:t>
            </a:r>
            <a:r>
              <a:rPr dirty="0" sz="1400" spc="-210">
                <a:latin typeface="Arial Black"/>
                <a:cs typeface="Arial Black"/>
              </a:rPr>
              <a:t>Karachi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32247" y="1107947"/>
            <a:ext cx="3497579" cy="2331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32247" y="3572255"/>
            <a:ext cx="3497579" cy="24612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339" y="1138554"/>
            <a:ext cx="8030845" cy="10134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800" spc="-250">
                <a:latin typeface="Arial Black"/>
                <a:cs typeface="Arial Black"/>
              </a:rPr>
              <a:t>Facility </a:t>
            </a:r>
            <a:r>
              <a:rPr dirty="0" sz="1800" spc="-210">
                <a:latin typeface="Arial Black"/>
                <a:cs typeface="Arial Black"/>
              </a:rPr>
              <a:t>designed </a:t>
            </a:r>
            <a:r>
              <a:rPr dirty="0" sz="1800" spc="-155">
                <a:latin typeface="Arial Black"/>
                <a:cs typeface="Arial Black"/>
              </a:rPr>
              <a:t>for </a:t>
            </a:r>
            <a:r>
              <a:rPr dirty="0" sz="1800" spc="-254">
                <a:latin typeface="Arial Black"/>
                <a:cs typeface="Arial Black"/>
              </a:rPr>
              <a:t>maximum</a:t>
            </a:r>
            <a:r>
              <a:rPr dirty="0" sz="1800" spc="-170">
                <a:latin typeface="Arial Black"/>
                <a:cs typeface="Arial Black"/>
              </a:rPr>
              <a:t> </a:t>
            </a:r>
            <a:r>
              <a:rPr dirty="0" sz="1800" spc="-195">
                <a:latin typeface="Arial Black"/>
                <a:cs typeface="Arial Black"/>
              </a:rPr>
              <a:t>modularization</a:t>
            </a:r>
            <a:endParaRPr sz="18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800" spc="-300">
                <a:latin typeface="Arial Black"/>
                <a:cs typeface="Arial Black"/>
              </a:rPr>
              <a:t>Packages  </a:t>
            </a:r>
            <a:r>
              <a:rPr dirty="0" sz="1800" spc="-290">
                <a:latin typeface="Arial Black"/>
                <a:cs typeface="Arial Black"/>
              </a:rPr>
              <a:t>were  </a:t>
            </a:r>
            <a:r>
              <a:rPr dirty="0" sz="1800" spc="-210">
                <a:latin typeface="Arial Black"/>
                <a:cs typeface="Arial Black"/>
              </a:rPr>
              <a:t>designed </a:t>
            </a:r>
            <a:r>
              <a:rPr dirty="0" sz="1800" spc="-175">
                <a:latin typeface="Arial Black"/>
                <a:cs typeface="Arial Black"/>
              </a:rPr>
              <a:t>to </a:t>
            </a:r>
            <a:r>
              <a:rPr dirty="0" sz="1800" spc="-165">
                <a:latin typeface="Arial Black"/>
                <a:cs typeface="Arial Black"/>
              </a:rPr>
              <a:t>fit </a:t>
            </a:r>
            <a:r>
              <a:rPr dirty="0" sz="1800" spc="-180">
                <a:latin typeface="Arial Black"/>
                <a:cs typeface="Arial Black"/>
              </a:rPr>
              <a:t>into </a:t>
            </a:r>
            <a:r>
              <a:rPr dirty="0" sz="1800" spc="-235">
                <a:latin typeface="Arial Black"/>
                <a:cs typeface="Arial Black"/>
              </a:rPr>
              <a:t>9 </a:t>
            </a:r>
            <a:r>
              <a:rPr dirty="0" sz="1800" spc="-225">
                <a:latin typeface="Arial Black"/>
                <a:cs typeface="Arial Black"/>
              </a:rPr>
              <a:t>standard  </a:t>
            </a:r>
            <a:r>
              <a:rPr dirty="0" sz="1800" spc="-300">
                <a:latin typeface="Arial Black"/>
                <a:cs typeface="Arial Black"/>
              </a:rPr>
              <a:t>seacans  </a:t>
            </a:r>
            <a:r>
              <a:rPr dirty="0" sz="1800" spc="-204">
                <a:latin typeface="Arial Black"/>
                <a:cs typeface="Arial Black"/>
              </a:rPr>
              <a:t>and </a:t>
            </a:r>
            <a:r>
              <a:rPr dirty="0" sz="1800" spc="-235">
                <a:latin typeface="Arial Black"/>
                <a:cs typeface="Arial Black"/>
              </a:rPr>
              <a:t>2  </a:t>
            </a:r>
            <a:r>
              <a:rPr dirty="0" sz="1800" spc="-245">
                <a:latin typeface="Arial Black"/>
                <a:cs typeface="Arial Black"/>
              </a:rPr>
              <a:t>crated</a:t>
            </a:r>
            <a:r>
              <a:rPr dirty="0" sz="1800" spc="-365">
                <a:latin typeface="Arial Black"/>
                <a:cs typeface="Arial Black"/>
              </a:rPr>
              <a:t> </a:t>
            </a:r>
            <a:r>
              <a:rPr dirty="0" sz="1800" spc="-220">
                <a:latin typeface="Arial Black"/>
                <a:cs typeface="Arial Black"/>
              </a:rPr>
              <a:t>modules</a:t>
            </a:r>
            <a:endParaRPr sz="18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800" spc="-300">
                <a:latin typeface="Arial Black"/>
                <a:cs typeface="Arial Black"/>
              </a:rPr>
              <a:t>Packages  </a:t>
            </a:r>
            <a:r>
              <a:rPr dirty="0" sz="1800" spc="-290">
                <a:latin typeface="Arial Black"/>
                <a:cs typeface="Arial Black"/>
              </a:rPr>
              <a:t>were  </a:t>
            </a:r>
            <a:r>
              <a:rPr dirty="0" sz="1800" spc="-220">
                <a:latin typeface="Arial Black"/>
                <a:cs typeface="Arial Black"/>
              </a:rPr>
              <a:t>fabricated  </a:t>
            </a:r>
            <a:r>
              <a:rPr dirty="0" sz="1800" spc="-165">
                <a:latin typeface="Arial Black"/>
                <a:cs typeface="Arial Black"/>
              </a:rPr>
              <a:t>on </a:t>
            </a:r>
            <a:r>
              <a:rPr dirty="0" sz="1800" spc="-180">
                <a:latin typeface="Arial Black"/>
                <a:cs typeface="Arial Black"/>
              </a:rPr>
              <a:t>budget </a:t>
            </a:r>
            <a:r>
              <a:rPr dirty="0" sz="1800" spc="-204">
                <a:latin typeface="Arial Black"/>
                <a:cs typeface="Arial Black"/>
              </a:rPr>
              <a:t>and </a:t>
            </a:r>
            <a:r>
              <a:rPr dirty="0" sz="1800" spc="-215">
                <a:latin typeface="Arial Black"/>
                <a:cs typeface="Arial Black"/>
              </a:rPr>
              <a:t>delivered </a:t>
            </a:r>
            <a:r>
              <a:rPr dirty="0" sz="1800" spc="-175">
                <a:latin typeface="Arial Black"/>
                <a:cs typeface="Arial Black"/>
              </a:rPr>
              <a:t>to </a:t>
            </a:r>
            <a:r>
              <a:rPr dirty="0" sz="1800" spc="-280">
                <a:latin typeface="Arial Black"/>
                <a:cs typeface="Arial Black"/>
              </a:rPr>
              <a:t>Karachi  </a:t>
            </a:r>
            <a:r>
              <a:rPr dirty="0" sz="1800" spc="-165">
                <a:latin typeface="Arial Black"/>
                <a:cs typeface="Arial Black"/>
              </a:rPr>
              <a:t>on</a:t>
            </a:r>
            <a:r>
              <a:rPr dirty="0" sz="1800" spc="-310">
                <a:latin typeface="Arial Black"/>
                <a:cs typeface="Arial Black"/>
              </a:rPr>
              <a:t> </a:t>
            </a:r>
            <a:r>
              <a:rPr dirty="0" sz="1800" spc="-245">
                <a:latin typeface="Arial Black"/>
                <a:cs typeface="Arial Black"/>
              </a:rPr>
              <a:t>schedule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99504" y="2491739"/>
            <a:ext cx="2214372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0124" y="2976372"/>
            <a:ext cx="3168395" cy="2269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26795"/>
            <a:ext cx="544131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20" b="1">
                <a:latin typeface="Arial"/>
                <a:cs typeface="Arial"/>
              </a:rPr>
              <a:t>Modularized</a:t>
            </a:r>
            <a:r>
              <a:rPr dirty="0" sz="2600" spc="-15" b="1">
                <a:latin typeface="Arial"/>
                <a:cs typeface="Arial"/>
              </a:rPr>
              <a:t> </a:t>
            </a:r>
            <a:r>
              <a:rPr dirty="0" sz="2600" spc="-10" b="1">
                <a:latin typeface="Arial"/>
                <a:cs typeface="Arial"/>
              </a:rPr>
              <a:t>Designs-International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58184" y="2970276"/>
            <a:ext cx="2446019" cy="2243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3734"/>
            <a:ext cx="7893684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20" b="1">
                <a:latin typeface="Arial"/>
                <a:cs typeface="Arial"/>
              </a:rPr>
              <a:t>Our </a:t>
            </a:r>
            <a:r>
              <a:rPr dirty="0" sz="2600" spc="-85" b="1">
                <a:latin typeface="Arial"/>
                <a:cs typeface="Arial"/>
              </a:rPr>
              <a:t>Place </a:t>
            </a:r>
            <a:r>
              <a:rPr dirty="0" sz="2600" spc="-5" b="1">
                <a:latin typeface="Arial"/>
                <a:cs typeface="Arial"/>
              </a:rPr>
              <a:t>in </a:t>
            </a:r>
            <a:r>
              <a:rPr dirty="0" sz="2600" spc="10" b="1">
                <a:latin typeface="Arial"/>
                <a:cs typeface="Arial"/>
              </a:rPr>
              <a:t>Innovation </a:t>
            </a:r>
            <a:r>
              <a:rPr dirty="0" sz="2600" spc="-145" b="1">
                <a:latin typeface="Arial"/>
                <a:cs typeface="Arial"/>
              </a:rPr>
              <a:t>– </a:t>
            </a:r>
            <a:r>
              <a:rPr dirty="0" sz="2600" spc="-35" b="1">
                <a:latin typeface="Arial"/>
                <a:cs typeface="Arial"/>
              </a:rPr>
              <a:t>Turning </a:t>
            </a:r>
            <a:r>
              <a:rPr dirty="0" sz="2600" spc="-75" b="1">
                <a:latin typeface="Arial"/>
                <a:cs typeface="Arial"/>
              </a:rPr>
              <a:t>ideas </a:t>
            </a:r>
            <a:r>
              <a:rPr dirty="0" sz="2600" spc="30" b="1">
                <a:latin typeface="Arial"/>
                <a:cs typeface="Arial"/>
              </a:rPr>
              <a:t>into</a:t>
            </a:r>
            <a:r>
              <a:rPr dirty="0" sz="2600" spc="265" b="1">
                <a:latin typeface="Arial"/>
                <a:cs typeface="Arial"/>
              </a:rPr>
              <a:t> </a:t>
            </a:r>
            <a:r>
              <a:rPr dirty="0" sz="2600" spc="5" b="1">
                <a:latin typeface="Arial"/>
                <a:cs typeface="Arial"/>
              </a:rPr>
              <a:t>reality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5600" marR="249554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pc="10"/>
              <a:t>Detail </a:t>
            </a:r>
            <a:r>
              <a:rPr dirty="0" spc="-35"/>
              <a:t>design </a:t>
            </a:r>
            <a:r>
              <a:rPr dirty="0" spc="-10"/>
              <a:t>and  </a:t>
            </a:r>
            <a:r>
              <a:rPr dirty="0"/>
              <a:t>fabrication </a:t>
            </a:r>
            <a:r>
              <a:rPr dirty="0" spc="25"/>
              <a:t>from</a:t>
            </a:r>
            <a:r>
              <a:rPr dirty="0" spc="-100"/>
              <a:t> </a:t>
            </a:r>
            <a:r>
              <a:rPr dirty="0" spc="-35"/>
              <a:t>a  </a:t>
            </a:r>
            <a:r>
              <a:rPr dirty="0" spc="-15"/>
              <a:t>proven </a:t>
            </a:r>
            <a:r>
              <a:rPr dirty="0" spc="-35"/>
              <a:t>design  </a:t>
            </a:r>
            <a:r>
              <a:rPr dirty="0" spc="-30"/>
              <a:t>concept</a:t>
            </a:r>
          </a:p>
          <a:p>
            <a:pPr marL="355600" marR="508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pc="10"/>
              <a:t>Modularize </a:t>
            </a:r>
            <a:r>
              <a:rPr dirty="0" spc="-10"/>
              <a:t>and  </a:t>
            </a:r>
            <a:r>
              <a:rPr dirty="0" spc="5"/>
              <a:t>optimize </a:t>
            </a:r>
            <a:r>
              <a:rPr dirty="0" spc="-20"/>
              <a:t>existing  </a:t>
            </a:r>
            <a:r>
              <a:rPr dirty="0" spc="-60"/>
              <a:t>designs </a:t>
            </a:r>
            <a:r>
              <a:rPr dirty="0" spc="25"/>
              <a:t>with </a:t>
            </a:r>
            <a:r>
              <a:rPr dirty="0" spc="10"/>
              <a:t>the</a:t>
            </a:r>
            <a:r>
              <a:rPr dirty="0" spc="-65"/>
              <a:t> </a:t>
            </a:r>
            <a:r>
              <a:rPr dirty="0" spc="-10"/>
              <a:t>end  </a:t>
            </a:r>
            <a:r>
              <a:rPr dirty="0" spc="-30"/>
              <a:t>customer </a:t>
            </a:r>
            <a:r>
              <a:rPr dirty="0" spc="-5"/>
              <a:t>in</a:t>
            </a:r>
            <a:r>
              <a:rPr dirty="0" spc="-20"/>
              <a:t> </a:t>
            </a:r>
            <a:r>
              <a:rPr dirty="0" spc="5"/>
              <a:t>mind.</a:t>
            </a:r>
          </a:p>
          <a:p>
            <a:pPr marL="355600" marR="15875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pc="-70"/>
              <a:t>Scale </a:t>
            </a:r>
            <a:r>
              <a:rPr dirty="0"/>
              <a:t>up </a:t>
            </a:r>
            <a:r>
              <a:rPr dirty="0" spc="-10"/>
              <a:t>and  </a:t>
            </a:r>
            <a:r>
              <a:rPr dirty="0" spc="10"/>
              <a:t>optimize </a:t>
            </a:r>
            <a:r>
              <a:rPr dirty="0" spc="-50"/>
              <a:t>ideas  </a:t>
            </a:r>
            <a:r>
              <a:rPr dirty="0" spc="-10"/>
              <a:t>proved </a:t>
            </a:r>
            <a:r>
              <a:rPr dirty="0" spc="-5"/>
              <a:t>in </a:t>
            </a:r>
            <a:r>
              <a:rPr dirty="0" spc="-35"/>
              <a:t>a</a:t>
            </a:r>
            <a:r>
              <a:rPr dirty="0" spc="-85"/>
              <a:t> </a:t>
            </a:r>
            <a:r>
              <a:rPr dirty="0" spc="-25"/>
              <a:t>smaller  </a:t>
            </a:r>
            <a:r>
              <a:rPr dirty="0" spc="-75"/>
              <a:t>scale</a:t>
            </a:r>
          </a:p>
          <a:p>
            <a:pPr marL="355600" marR="3048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pc="-5"/>
              <a:t>Support </a:t>
            </a:r>
            <a:r>
              <a:rPr dirty="0" spc="15"/>
              <a:t>full</a:t>
            </a:r>
            <a:r>
              <a:rPr dirty="0" spc="-90"/>
              <a:t> </a:t>
            </a:r>
            <a:r>
              <a:rPr dirty="0" spc="-60"/>
              <a:t>cycle  </a:t>
            </a:r>
            <a:r>
              <a:rPr dirty="0" spc="-10"/>
              <a:t>product  </a:t>
            </a:r>
            <a:r>
              <a:rPr dirty="0" spc="-5"/>
              <a:t>development </a:t>
            </a:r>
            <a:r>
              <a:rPr dirty="0" spc="-10"/>
              <a:t>and  </a:t>
            </a:r>
            <a:r>
              <a:rPr dirty="0"/>
              <a:t>deployment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29732" y="1945893"/>
            <a:ext cx="3188335" cy="2004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dirty="0" sz="1600" spc="-25" b="1">
                <a:latin typeface="Arial"/>
                <a:cs typeface="Arial"/>
              </a:rPr>
              <a:t>Startec </a:t>
            </a:r>
            <a:r>
              <a:rPr dirty="0" sz="1600" spc="-100" b="1">
                <a:latin typeface="Arial"/>
                <a:cs typeface="Arial"/>
              </a:rPr>
              <a:t>Focus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65" b="1">
                <a:latin typeface="Arial"/>
                <a:cs typeface="Arial"/>
              </a:rPr>
              <a:t>Areas:</a:t>
            </a:r>
            <a:endParaRPr sz="1600"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18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1600" spc="-65" b="1">
                <a:latin typeface="Arial"/>
                <a:cs typeface="Arial"/>
              </a:rPr>
              <a:t>CO</a:t>
            </a:r>
            <a:r>
              <a:rPr dirty="0" baseline="-21164" sz="1575" spc="-97" b="1">
                <a:latin typeface="Arial"/>
                <a:cs typeface="Arial"/>
              </a:rPr>
              <a:t>2 </a:t>
            </a:r>
            <a:r>
              <a:rPr dirty="0" sz="1600" spc="-45" b="1">
                <a:latin typeface="Arial"/>
                <a:cs typeface="Arial"/>
              </a:rPr>
              <a:t>Recovery </a:t>
            </a:r>
            <a:r>
              <a:rPr dirty="0" sz="1600" spc="-15" b="1">
                <a:latin typeface="Arial"/>
                <a:cs typeface="Arial"/>
              </a:rPr>
              <a:t>and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Treatment</a:t>
            </a:r>
            <a:endParaRPr sz="1600"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1600" spc="-30" b="1">
                <a:latin typeface="Arial"/>
                <a:cs typeface="Arial"/>
              </a:rPr>
              <a:t>Sulphur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20" b="1">
                <a:latin typeface="Arial"/>
                <a:cs typeface="Arial"/>
              </a:rPr>
              <a:t>Treating</a:t>
            </a:r>
            <a:endParaRPr sz="1600"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1600" spc="-40" b="1">
                <a:latin typeface="Arial"/>
                <a:cs typeface="Arial"/>
              </a:rPr>
              <a:t>Flare </a:t>
            </a:r>
            <a:r>
              <a:rPr dirty="0" sz="1600" spc="-110" b="1">
                <a:latin typeface="Arial"/>
                <a:cs typeface="Arial"/>
              </a:rPr>
              <a:t>Gas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Capture</a:t>
            </a:r>
            <a:endParaRPr sz="1600"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1600" spc="-60" b="1">
                <a:latin typeface="Arial"/>
                <a:cs typeface="Arial"/>
              </a:rPr>
              <a:t>CNG </a:t>
            </a:r>
            <a:r>
              <a:rPr dirty="0" sz="1600" spc="-15" b="1">
                <a:latin typeface="Arial"/>
                <a:cs typeface="Arial"/>
              </a:rPr>
              <a:t>and</a:t>
            </a:r>
            <a:r>
              <a:rPr dirty="0" sz="1600" spc="35" b="1">
                <a:latin typeface="Arial"/>
                <a:cs typeface="Arial"/>
              </a:rPr>
              <a:t> </a:t>
            </a:r>
            <a:r>
              <a:rPr dirty="0" sz="1600" spc="-60" b="1">
                <a:latin typeface="Arial"/>
                <a:cs typeface="Arial"/>
              </a:rPr>
              <a:t>LNG</a:t>
            </a:r>
            <a:endParaRPr sz="1600"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1600" spc="-20" b="1">
                <a:latin typeface="Arial"/>
                <a:cs typeface="Arial"/>
              </a:rPr>
              <a:t>Biofuel </a:t>
            </a:r>
            <a:r>
              <a:rPr dirty="0" sz="1600" spc="-15" b="1">
                <a:latin typeface="Arial"/>
                <a:cs typeface="Arial"/>
              </a:rPr>
              <a:t>and</a:t>
            </a:r>
            <a:r>
              <a:rPr dirty="0" sz="1600" spc="-5" b="1">
                <a:latin typeface="Arial"/>
                <a:cs typeface="Arial"/>
              </a:rPr>
              <a:t> Hydrogen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6216396"/>
              <a:ext cx="9144000" cy="641985"/>
            </a:xfrm>
            <a:custGeom>
              <a:avLst/>
              <a:gdLst/>
              <a:ahLst/>
              <a:cxnLst/>
              <a:rect l="l" t="t" r="r" b="b"/>
              <a:pathLst>
                <a:path w="9144000" h="641984">
                  <a:moveTo>
                    <a:pt x="9143999" y="0"/>
                  </a:moveTo>
                  <a:lnTo>
                    <a:pt x="0" y="0"/>
                  </a:lnTo>
                  <a:lnTo>
                    <a:pt x="0" y="641602"/>
                  </a:lnTo>
                  <a:lnTo>
                    <a:pt x="9143999" y="641602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2E44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2231" y="6358128"/>
              <a:ext cx="1789176" cy="37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144" y="0"/>
              <a:ext cx="9134855" cy="62179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673734"/>
            <a:ext cx="7486650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165" b="1">
                <a:latin typeface="Arial"/>
                <a:cs typeface="Arial"/>
              </a:rPr>
              <a:t>Case </a:t>
            </a:r>
            <a:r>
              <a:rPr dirty="0" sz="2600" spc="-70" b="1">
                <a:latin typeface="Arial"/>
                <a:cs typeface="Arial"/>
              </a:rPr>
              <a:t>Study: </a:t>
            </a:r>
            <a:r>
              <a:rPr dirty="0" sz="2600" spc="-35" b="1">
                <a:latin typeface="Arial"/>
                <a:cs typeface="Arial"/>
              </a:rPr>
              <a:t>Turning </a:t>
            </a:r>
            <a:r>
              <a:rPr dirty="0" sz="2600" spc="-10" b="1">
                <a:latin typeface="Arial"/>
                <a:cs typeface="Arial"/>
              </a:rPr>
              <a:t>innovative </a:t>
            </a:r>
            <a:r>
              <a:rPr dirty="0" sz="2600" spc="-75" b="1">
                <a:latin typeface="Arial"/>
                <a:cs typeface="Arial"/>
              </a:rPr>
              <a:t>ideas </a:t>
            </a:r>
            <a:r>
              <a:rPr dirty="0" sz="2600" spc="30" b="1">
                <a:latin typeface="Arial"/>
                <a:cs typeface="Arial"/>
              </a:rPr>
              <a:t>into</a:t>
            </a:r>
            <a:r>
              <a:rPr dirty="0" sz="2600" spc="280" b="1">
                <a:latin typeface="Arial"/>
                <a:cs typeface="Arial"/>
              </a:rPr>
              <a:t> </a:t>
            </a:r>
            <a:r>
              <a:rPr dirty="0" sz="2600" spc="5" b="1">
                <a:latin typeface="Arial"/>
                <a:cs typeface="Arial"/>
              </a:rPr>
              <a:t>reality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86561"/>
            <a:ext cx="6824980" cy="3764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50">
                <a:solidFill>
                  <a:srgbClr val="2E4463"/>
                </a:solidFill>
                <a:latin typeface="Arial Black"/>
                <a:cs typeface="Arial Black"/>
              </a:rPr>
              <a:t>Startec </a:t>
            </a:r>
            <a:r>
              <a:rPr dirty="0" sz="2400" spc="-290">
                <a:solidFill>
                  <a:srgbClr val="2E4463"/>
                </a:solidFill>
                <a:latin typeface="Arial Black"/>
                <a:cs typeface="Arial Black"/>
              </a:rPr>
              <a:t>Approach </a:t>
            </a:r>
            <a:r>
              <a:rPr dirty="0" sz="2400" spc="160">
                <a:solidFill>
                  <a:srgbClr val="2E4463"/>
                </a:solidFill>
                <a:latin typeface="Arial Black"/>
                <a:cs typeface="Arial Black"/>
              </a:rPr>
              <a:t>- </a:t>
            </a:r>
            <a:r>
              <a:rPr dirty="0" sz="2400" spc="-310">
                <a:solidFill>
                  <a:srgbClr val="2E4463"/>
                </a:solidFill>
                <a:latin typeface="Arial Black"/>
                <a:cs typeface="Arial Black"/>
              </a:rPr>
              <a:t>From </a:t>
            </a:r>
            <a:r>
              <a:rPr dirty="0" sz="2400" spc="-305">
                <a:solidFill>
                  <a:srgbClr val="2E4463"/>
                </a:solidFill>
                <a:latin typeface="Arial Black"/>
                <a:cs typeface="Arial Black"/>
              </a:rPr>
              <a:t>Concept </a:t>
            </a:r>
            <a:r>
              <a:rPr dirty="0" sz="2400" spc="-240">
                <a:solidFill>
                  <a:srgbClr val="2E4463"/>
                </a:solidFill>
                <a:latin typeface="Arial Black"/>
                <a:cs typeface="Arial Black"/>
              </a:rPr>
              <a:t>to</a:t>
            </a:r>
            <a:r>
              <a:rPr dirty="0" sz="2400" spc="-165">
                <a:solidFill>
                  <a:srgbClr val="2E4463"/>
                </a:solidFill>
                <a:latin typeface="Arial Black"/>
                <a:cs typeface="Arial Black"/>
              </a:rPr>
              <a:t> </a:t>
            </a:r>
            <a:r>
              <a:rPr dirty="0" sz="2400" spc="-300">
                <a:solidFill>
                  <a:srgbClr val="2E4463"/>
                </a:solidFill>
                <a:latin typeface="Arial Black"/>
                <a:cs typeface="Arial Black"/>
              </a:rPr>
              <a:t>Market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50">
              <a:latin typeface="Arial Black"/>
              <a:cs typeface="Arial Black"/>
            </a:endParaRPr>
          </a:p>
          <a:p>
            <a:pPr marL="95250">
              <a:lnSpc>
                <a:spcPct val="100000"/>
              </a:lnSpc>
            </a:pPr>
            <a:r>
              <a:rPr dirty="0" sz="2400" spc="-5">
                <a:latin typeface="Carlito"/>
                <a:cs typeface="Carlito"/>
              </a:rPr>
              <a:t>The</a:t>
            </a:r>
            <a:r>
              <a:rPr dirty="0" sz="2400">
                <a:latin typeface="Carlito"/>
                <a:cs typeface="Carlito"/>
              </a:rPr>
              <a:t> </a:t>
            </a:r>
            <a:r>
              <a:rPr dirty="0" sz="2400" spc="-5">
                <a:latin typeface="Carlito"/>
                <a:cs typeface="Carlito"/>
              </a:rPr>
              <a:t>Challenge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rlito"/>
              <a:cs typeface="Carlito"/>
            </a:endParaRPr>
          </a:p>
          <a:p>
            <a:pPr marL="43815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37515" algn="l"/>
                <a:tab pos="438784" algn="l"/>
              </a:tabLst>
            </a:pPr>
            <a:r>
              <a:rPr dirty="0" sz="2400" spc="-10">
                <a:latin typeface="Carlito"/>
                <a:cs typeface="Carlito"/>
              </a:rPr>
              <a:t>Client was </a:t>
            </a:r>
            <a:r>
              <a:rPr dirty="0" sz="2400" spc="-5">
                <a:latin typeface="Carlito"/>
                <a:cs typeface="Carlito"/>
              </a:rPr>
              <a:t>looking </a:t>
            </a:r>
            <a:r>
              <a:rPr dirty="0" sz="2400" spc="-20">
                <a:latin typeface="Carlito"/>
                <a:cs typeface="Carlito"/>
              </a:rPr>
              <a:t>for </a:t>
            </a:r>
            <a:r>
              <a:rPr dirty="0" sz="2400">
                <a:latin typeface="Carlito"/>
                <a:cs typeface="Carlito"/>
              </a:rPr>
              <a:t>a </a:t>
            </a:r>
            <a:r>
              <a:rPr dirty="0" sz="2400" spc="-5">
                <a:latin typeface="Carlito"/>
                <a:cs typeface="Carlito"/>
              </a:rPr>
              <a:t>small-scale modularized</a:t>
            </a:r>
            <a:r>
              <a:rPr dirty="0" sz="2400" spc="-45">
                <a:latin typeface="Carlito"/>
                <a:cs typeface="Carlito"/>
              </a:rPr>
              <a:t> </a:t>
            </a:r>
            <a:r>
              <a:rPr dirty="0" sz="2400" spc="-20">
                <a:latin typeface="Carlito"/>
                <a:cs typeface="Carlito"/>
              </a:rPr>
              <a:t>gas</a:t>
            </a:r>
            <a:endParaRPr sz="2400">
              <a:latin typeface="Carlito"/>
              <a:cs typeface="Carlito"/>
            </a:endParaRPr>
          </a:p>
          <a:p>
            <a:pPr marL="438150">
              <a:lnSpc>
                <a:spcPct val="100000"/>
              </a:lnSpc>
            </a:pPr>
            <a:r>
              <a:rPr dirty="0" sz="2400" spc="-10">
                <a:latin typeface="Carlito"/>
                <a:cs typeface="Carlito"/>
              </a:rPr>
              <a:t>processing</a:t>
            </a:r>
            <a:r>
              <a:rPr dirty="0" sz="2400" spc="-25">
                <a:latin typeface="Carlito"/>
                <a:cs typeface="Carlito"/>
              </a:rPr>
              <a:t> </a:t>
            </a:r>
            <a:r>
              <a:rPr dirty="0" sz="2400" spc="-5">
                <a:latin typeface="Carlito"/>
                <a:cs typeface="Carlito"/>
              </a:rPr>
              <a:t>solution</a:t>
            </a:r>
            <a:endParaRPr sz="2400">
              <a:latin typeface="Carlito"/>
              <a:cs typeface="Carlito"/>
            </a:endParaRPr>
          </a:p>
          <a:p>
            <a:pPr lvl="1" marL="895350" indent="-342900">
              <a:lnSpc>
                <a:spcPct val="100000"/>
              </a:lnSpc>
              <a:buFont typeface="Arial"/>
              <a:buChar char="•"/>
              <a:tabLst>
                <a:tab pos="894715" algn="l"/>
                <a:tab pos="895350" algn="l"/>
              </a:tabLst>
            </a:pPr>
            <a:r>
              <a:rPr dirty="0" sz="2400" spc="-10">
                <a:latin typeface="Carlito"/>
                <a:cs typeface="Carlito"/>
              </a:rPr>
              <a:t>Economics </a:t>
            </a:r>
            <a:r>
              <a:rPr dirty="0" sz="2400" spc="-5">
                <a:latin typeface="Carlito"/>
                <a:cs typeface="Carlito"/>
              </a:rPr>
              <a:t>highly </a:t>
            </a:r>
            <a:r>
              <a:rPr dirty="0" sz="2400" spc="-10">
                <a:latin typeface="Carlito"/>
                <a:cs typeface="Carlito"/>
              </a:rPr>
              <a:t>sensitive </a:t>
            </a:r>
            <a:r>
              <a:rPr dirty="0" sz="2400" spc="-15">
                <a:latin typeface="Carlito"/>
                <a:cs typeface="Carlito"/>
              </a:rPr>
              <a:t>to</a:t>
            </a:r>
            <a:r>
              <a:rPr dirty="0" sz="2400" spc="-20">
                <a:latin typeface="Carlito"/>
                <a:cs typeface="Carlito"/>
              </a:rPr>
              <a:t> </a:t>
            </a:r>
            <a:r>
              <a:rPr dirty="0" sz="2400" spc="-10">
                <a:latin typeface="Carlito"/>
                <a:cs typeface="Carlito"/>
              </a:rPr>
              <a:t>capital</a:t>
            </a:r>
            <a:endParaRPr sz="2400">
              <a:latin typeface="Carlito"/>
              <a:cs typeface="Carlito"/>
            </a:endParaRPr>
          </a:p>
          <a:p>
            <a:pPr lvl="1" marL="895350" indent="-342900">
              <a:lnSpc>
                <a:spcPct val="100000"/>
              </a:lnSpc>
              <a:buFont typeface="Arial"/>
              <a:buChar char="•"/>
              <a:tabLst>
                <a:tab pos="894715" algn="l"/>
                <a:tab pos="895350" algn="l"/>
              </a:tabLst>
            </a:pPr>
            <a:r>
              <a:rPr dirty="0" sz="2400" spc="-5">
                <a:latin typeface="Carlito"/>
                <a:cs typeface="Carlito"/>
              </a:rPr>
              <a:t>Mobility </a:t>
            </a:r>
            <a:r>
              <a:rPr dirty="0" sz="2400">
                <a:latin typeface="Carlito"/>
                <a:cs typeface="Carlito"/>
              </a:rPr>
              <a:t>and </a:t>
            </a:r>
            <a:r>
              <a:rPr dirty="0" sz="2400" spc="-10">
                <a:latin typeface="Carlito"/>
                <a:cs typeface="Carlito"/>
              </a:rPr>
              <a:t>flexibility</a:t>
            </a:r>
            <a:r>
              <a:rPr dirty="0" sz="2400" spc="-45">
                <a:latin typeface="Carlito"/>
                <a:cs typeface="Carlito"/>
              </a:rPr>
              <a:t> </a:t>
            </a:r>
            <a:r>
              <a:rPr dirty="0" sz="2400" spc="-30">
                <a:latin typeface="Carlito"/>
                <a:cs typeface="Carlito"/>
              </a:rPr>
              <a:t>key</a:t>
            </a:r>
            <a:endParaRPr sz="2400">
              <a:latin typeface="Carlito"/>
              <a:cs typeface="Carlito"/>
            </a:endParaRPr>
          </a:p>
          <a:p>
            <a:pPr lvl="1" marL="895350" marR="17145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94715" algn="l"/>
                <a:tab pos="895350" algn="l"/>
              </a:tabLst>
            </a:pPr>
            <a:r>
              <a:rPr dirty="0" sz="2400" spc="-5">
                <a:latin typeface="Carlito"/>
                <a:cs typeface="Carlito"/>
              </a:rPr>
              <a:t>Looking </a:t>
            </a:r>
            <a:r>
              <a:rPr dirty="0" sz="2400" spc="-20">
                <a:latin typeface="Carlito"/>
                <a:cs typeface="Carlito"/>
              </a:rPr>
              <a:t>for </a:t>
            </a:r>
            <a:r>
              <a:rPr dirty="0" sz="2400" spc="-10">
                <a:latin typeface="Carlito"/>
                <a:cs typeface="Carlito"/>
              </a:rPr>
              <a:t>solution customizable </a:t>
            </a:r>
            <a:r>
              <a:rPr dirty="0" sz="2400" spc="-15">
                <a:latin typeface="Carlito"/>
                <a:cs typeface="Carlito"/>
              </a:rPr>
              <a:t>to </a:t>
            </a:r>
            <a:r>
              <a:rPr dirty="0" sz="2400" spc="-5">
                <a:latin typeface="Carlito"/>
                <a:cs typeface="Carlito"/>
              </a:rPr>
              <a:t>varying </a:t>
            </a:r>
            <a:r>
              <a:rPr dirty="0" sz="2400" spc="-20">
                <a:latin typeface="Carlito"/>
                <a:cs typeface="Carlito"/>
              </a:rPr>
              <a:t>gas  </a:t>
            </a:r>
            <a:r>
              <a:rPr dirty="0" sz="2400" spc="-10">
                <a:latin typeface="Carlito"/>
                <a:cs typeface="Carlito"/>
              </a:rPr>
              <a:t>compositions </a:t>
            </a:r>
            <a:r>
              <a:rPr dirty="0" sz="2400">
                <a:latin typeface="Carlito"/>
                <a:cs typeface="Carlito"/>
              </a:rPr>
              <a:t>and </a:t>
            </a:r>
            <a:r>
              <a:rPr dirty="0" sz="2400" spc="-15">
                <a:latin typeface="Carlito"/>
                <a:cs typeface="Carlito"/>
              </a:rPr>
              <a:t>operating</a:t>
            </a:r>
            <a:r>
              <a:rPr dirty="0" sz="2400" spc="-25">
                <a:latin typeface="Carlito"/>
                <a:cs typeface="Carlito"/>
              </a:rPr>
              <a:t> </a:t>
            </a:r>
            <a:r>
              <a:rPr dirty="0" sz="2400" spc="-5">
                <a:latin typeface="Carlito"/>
                <a:cs typeface="Carlito"/>
              </a:rPr>
              <a:t>regimes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3734"/>
            <a:ext cx="673671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40" b="1">
                <a:latin typeface="Arial"/>
                <a:cs typeface="Arial"/>
              </a:rPr>
              <a:t>Startec </a:t>
            </a:r>
            <a:r>
              <a:rPr dirty="0" sz="2600" spc="-10" b="1">
                <a:latin typeface="Arial"/>
                <a:cs typeface="Arial"/>
              </a:rPr>
              <a:t>Approach- </a:t>
            </a:r>
            <a:r>
              <a:rPr dirty="0" sz="2600" spc="-45" b="1">
                <a:latin typeface="Arial"/>
                <a:cs typeface="Arial"/>
              </a:rPr>
              <a:t>From </a:t>
            </a:r>
            <a:r>
              <a:rPr dirty="0" sz="2600" spc="-55" b="1">
                <a:latin typeface="Arial"/>
                <a:cs typeface="Arial"/>
              </a:rPr>
              <a:t>Concept </a:t>
            </a:r>
            <a:r>
              <a:rPr dirty="0" sz="2600" spc="65" b="1">
                <a:latin typeface="Arial"/>
                <a:cs typeface="Arial"/>
              </a:rPr>
              <a:t>to</a:t>
            </a:r>
            <a:r>
              <a:rPr dirty="0" sz="2600" spc="55" b="1">
                <a:latin typeface="Arial"/>
                <a:cs typeface="Arial"/>
              </a:rPr>
              <a:t> </a:t>
            </a:r>
            <a:r>
              <a:rPr dirty="0" sz="2600" spc="60" b="1">
                <a:latin typeface="Arial"/>
                <a:cs typeface="Arial"/>
              </a:rPr>
              <a:t>Market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15489" y="1653286"/>
            <a:ext cx="5653405" cy="2284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676910">
              <a:lnSpc>
                <a:spcPct val="100000"/>
              </a:lnSpc>
              <a:spcBef>
                <a:spcPts val="105"/>
              </a:spcBef>
            </a:pPr>
            <a:r>
              <a:rPr dirty="0" sz="2000" spc="-30" b="1">
                <a:latin typeface="Arial"/>
                <a:cs typeface="Arial"/>
              </a:rPr>
              <a:t>The </a:t>
            </a:r>
            <a:r>
              <a:rPr dirty="0" sz="2000" spc="-25" b="1">
                <a:latin typeface="Arial"/>
                <a:cs typeface="Arial"/>
              </a:rPr>
              <a:t>Outcome</a:t>
            </a:r>
            <a:r>
              <a:rPr dirty="0" sz="1600" spc="-25" b="1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algn="ctr" marR="680085">
              <a:lnSpc>
                <a:spcPct val="100000"/>
              </a:lnSpc>
              <a:spcBef>
                <a:spcPts val="1935"/>
              </a:spcBef>
            </a:pPr>
            <a:r>
              <a:rPr dirty="0" sz="1600" spc="45" b="1">
                <a:latin typeface="Arial"/>
                <a:cs typeface="Arial"/>
              </a:rPr>
              <a:t>4mmcf/d </a:t>
            </a:r>
            <a:r>
              <a:rPr dirty="0" sz="1600" spc="30" b="1">
                <a:latin typeface="Arial"/>
                <a:cs typeface="Arial"/>
              </a:rPr>
              <a:t>Mobile </a:t>
            </a:r>
            <a:r>
              <a:rPr dirty="0" sz="1600" spc="-75" b="1">
                <a:latin typeface="Arial"/>
                <a:cs typeface="Arial"/>
              </a:rPr>
              <a:t>gas </a:t>
            </a:r>
            <a:r>
              <a:rPr dirty="0" sz="1600" spc="-55" b="1">
                <a:latin typeface="Arial"/>
                <a:cs typeface="Arial"/>
              </a:rPr>
              <a:t>processing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facility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0" b="1">
                <a:latin typeface="Arial"/>
                <a:cs typeface="Arial"/>
              </a:rPr>
              <a:t>From </a:t>
            </a:r>
            <a:r>
              <a:rPr dirty="0" sz="1600" spc="5" b="1">
                <a:latin typeface="Arial"/>
                <a:cs typeface="Arial"/>
              </a:rPr>
              <a:t>initial </a:t>
            </a:r>
            <a:r>
              <a:rPr dirty="0" sz="1600" spc="-30" b="1">
                <a:latin typeface="Arial"/>
                <a:cs typeface="Arial"/>
              </a:rPr>
              <a:t>concept </a:t>
            </a:r>
            <a:r>
              <a:rPr dirty="0" sz="1600" spc="35" b="1">
                <a:latin typeface="Arial"/>
                <a:cs typeface="Arial"/>
              </a:rPr>
              <a:t>to </a:t>
            </a:r>
            <a:r>
              <a:rPr dirty="0" sz="1600" spc="-25" b="1">
                <a:latin typeface="Arial"/>
                <a:cs typeface="Arial"/>
              </a:rPr>
              <a:t>commercial </a:t>
            </a:r>
            <a:r>
              <a:rPr dirty="0" sz="1600" spc="-10" b="1">
                <a:latin typeface="Arial"/>
                <a:cs typeface="Arial"/>
              </a:rPr>
              <a:t>product </a:t>
            </a:r>
            <a:r>
              <a:rPr dirty="0" sz="1600" spc="-5" b="1">
                <a:latin typeface="Arial"/>
                <a:cs typeface="Arial"/>
              </a:rPr>
              <a:t>in </a:t>
            </a:r>
            <a:r>
              <a:rPr dirty="0" sz="1600" spc="195" b="1">
                <a:latin typeface="Arial"/>
                <a:cs typeface="Arial"/>
              </a:rPr>
              <a:t>~ </a:t>
            </a:r>
            <a:r>
              <a:rPr dirty="0" sz="1600" spc="25" b="1">
                <a:latin typeface="Arial"/>
                <a:cs typeface="Arial"/>
              </a:rPr>
              <a:t>12</a:t>
            </a:r>
            <a:r>
              <a:rPr dirty="0" sz="1600" spc="-200" b="1">
                <a:latin typeface="Arial"/>
                <a:cs typeface="Arial"/>
              </a:rPr>
              <a:t> </a:t>
            </a:r>
            <a:r>
              <a:rPr dirty="0" sz="1600" spc="-20" b="1">
                <a:latin typeface="Arial"/>
                <a:cs typeface="Arial"/>
              </a:rPr>
              <a:t>months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5" b="1">
                <a:latin typeface="Arial"/>
                <a:cs typeface="Arial"/>
              </a:rPr>
              <a:t>30% </a:t>
            </a:r>
            <a:r>
              <a:rPr dirty="0" sz="1600" spc="-60" b="1">
                <a:latin typeface="Arial"/>
                <a:cs typeface="Arial"/>
              </a:rPr>
              <a:t>cost </a:t>
            </a:r>
            <a:r>
              <a:rPr dirty="0" sz="1600" spc="-10" b="1">
                <a:latin typeface="Arial"/>
                <a:cs typeface="Arial"/>
              </a:rPr>
              <a:t>reduction </a:t>
            </a:r>
            <a:r>
              <a:rPr dirty="0" sz="1600" spc="-75" b="1">
                <a:latin typeface="Arial"/>
                <a:cs typeface="Arial"/>
              </a:rPr>
              <a:t>vs. </a:t>
            </a:r>
            <a:r>
              <a:rPr dirty="0" sz="1600" spc="10" b="1">
                <a:latin typeface="Arial"/>
                <a:cs typeface="Arial"/>
              </a:rPr>
              <a:t>the </a:t>
            </a:r>
            <a:r>
              <a:rPr dirty="0" sz="1600" spc="5" b="1">
                <a:latin typeface="Arial"/>
                <a:cs typeface="Arial"/>
              </a:rPr>
              <a:t>initial</a:t>
            </a:r>
            <a:r>
              <a:rPr dirty="0" sz="1600" spc="45" b="1">
                <a:latin typeface="Arial"/>
                <a:cs typeface="Arial"/>
              </a:rPr>
              <a:t> </a:t>
            </a:r>
            <a:r>
              <a:rPr dirty="0" sz="1600" spc="-40" b="1">
                <a:latin typeface="Arial"/>
                <a:cs typeface="Arial"/>
              </a:rPr>
              <a:t>design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45" b="1">
                <a:latin typeface="Arial"/>
                <a:cs typeface="Arial"/>
              </a:rPr>
              <a:t>First </a:t>
            </a:r>
            <a:r>
              <a:rPr dirty="0" sz="1600" spc="-55" b="1">
                <a:latin typeface="Arial"/>
                <a:cs typeface="Arial"/>
              </a:rPr>
              <a:t>system </a:t>
            </a:r>
            <a:r>
              <a:rPr dirty="0" sz="1600" spc="-15" b="1">
                <a:latin typeface="Arial"/>
                <a:cs typeface="Arial"/>
              </a:rPr>
              <a:t>deployed and </a:t>
            </a:r>
            <a:r>
              <a:rPr dirty="0" sz="1600" b="1">
                <a:latin typeface="Arial"/>
                <a:cs typeface="Arial"/>
              </a:rPr>
              <a:t>operating </a:t>
            </a:r>
            <a:r>
              <a:rPr dirty="0" sz="1600" spc="-5" b="1">
                <a:latin typeface="Arial"/>
                <a:cs typeface="Arial"/>
              </a:rPr>
              <a:t>in </a:t>
            </a:r>
            <a:r>
              <a:rPr dirty="0" sz="1600" spc="40" b="1">
                <a:latin typeface="Arial"/>
                <a:cs typeface="Arial"/>
              </a:rPr>
              <a:t>North</a:t>
            </a:r>
            <a:r>
              <a:rPr dirty="0" sz="1600" spc="8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Dakota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40" y="19811"/>
            <a:ext cx="9124188" cy="6211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11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pc="-459"/>
              <a:t>Case </a:t>
            </a:r>
            <a:r>
              <a:rPr dirty="0" spc="-350"/>
              <a:t>Study: </a:t>
            </a:r>
            <a:r>
              <a:rPr dirty="0" spc="-275"/>
              <a:t>Co-engineering </a:t>
            </a:r>
            <a:r>
              <a:rPr dirty="0" spc="-370"/>
              <a:t>with </a:t>
            </a:r>
            <a:r>
              <a:rPr dirty="0" spc="-320"/>
              <a:t>Engineering</a:t>
            </a:r>
            <a:r>
              <a:rPr dirty="0" spc="-385"/>
              <a:t> </a:t>
            </a:r>
            <a:r>
              <a:rPr dirty="0" spc="-360"/>
              <a:t>Firm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3734"/>
            <a:ext cx="6941820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40" b="1">
                <a:latin typeface="Arial"/>
                <a:cs typeface="Arial"/>
              </a:rPr>
              <a:t>Startec </a:t>
            </a:r>
            <a:r>
              <a:rPr dirty="0" sz="2600" spc="-10" b="1">
                <a:latin typeface="Arial"/>
                <a:cs typeface="Arial"/>
              </a:rPr>
              <a:t>Advantage </a:t>
            </a:r>
            <a:r>
              <a:rPr dirty="0" sz="2600" spc="185" b="1">
                <a:latin typeface="Arial"/>
                <a:cs typeface="Arial"/>
              </a:rPr>
              <a:t>- </a:t>
            </a:r>
            <a:r>
              <a:rPr dirty="0" sz="2600" spc="-145" b="1">
                <a:latin typeface="Arial"/>
                <a:cs typeface="Arial"/>
              </a:rPr>
              <a:t>Process </a:t>
            </a:r>
            <a:r>
              <a:rPr dirty="0" sz="2600" spc="-40" b="1">
                <a:latin typeface="Arial"/>
                <a:cs typeface="Arial"/>
              </a:rPr>
              <a:t>Island</a:t>
            </a:r>
            <a:r>
              <a:rPr dirty="0" sz="2600" spc="-35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Overview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14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36576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65760" algn="l"/>
                <a:tab pos="366395" algn="l"/>
              </a:tabLst>
            </a:pPr>
            <a:r>
              <a:rPr dirty="0" spc="-280"/>
              <a:t>Startec </a:t>
            </a:r>
            <a:r>
              <a:rPr dirty="0" spc="-260"/>
              <a:t>worked </a:t>
            </a:r>
            <a:r>
              <a:rPr dirty="0" spc="-250"/>
              <a:t>with </a:t>
            </a:r>
            <a:r>
              <a:rPr dirty="0" spc="-220"/>
              <a:t>Engineering </a:t>
            </a:r>
            <a:r>
              <a:rPr dirty="0" spc="-200"/>
              <a:t>firm </a:t>
            </a:r>
            <a:r>
              <a:rPr dirty="0" spc="-220"/>
              <a:t>and </a:t>
            </a:r>
            <a:r>
              <a:rPr dirty="0" spc="-225"/>
              <a:t>Client </a:t>
            </a:r>
            <a:r>
              <a:rPr dirty="0" spc="-185"/>
              <a:t>to </a:t>
            </a:r>
            <a:r>
              <a:rPr dirty="0" spc="-204"/>
              <a:t>optimize </a:t>
            </a:r>
            <a:r>
              <a:rPr dirty="0" spc="-220"/>
              <a:t>design,</a:t>
            </a:r>
            <a:r>
              <a:rPr dirty="0" spc="45"/>
              <a:t> </a:t>
            </a:r>
            <a:r>
              <a:rPr dirty="0" spc="-280"/>
              <a:t>cost</a:t>
            </a:r>
          </a:p>
          <a:p>
            <a:pPr marL="365125">
              <a:lnSpc>
                <a:spcPct val="100000"/>
              </a:lnSpc>
              <a:spcBef>
                <a:spcPts val="680"/>
              </a:spcBef>
            </a:pPr>
            <a:r>
              <a:rPr dirty="0" spc="-220"/>
              <a:t>and </a:t>
            </a:r>
            <a:r>
              <a:rPr dirty="0" spc="-210"/>
              <a:t>delivery </a:t>
            </a:r>
            <a:r>
              <a:rPr dirty="0" spc="-170"/>
              <a:t>of </a:t>
            </a:r>
            <a:r>
              <a:rPr dirty="0" spc="-240"/>
              <a:t>Client’s </a:t>
            </a:r>
            <a:r>
              <a:rPr dirty="0" spc="-195"/>
              <a:t>northern </a:t>
            </a:r>
            <a:r>
              <a:rPr dirty="0" spc="-275"/>
              <a:t>gas </a:t>
            </a:r>
            <a:r>
              <a:rPr dirty="0" spc="-245"/>
              <a:t>processing</a:t>
            </a:r>
            <a:r>
              <a:rPr dirty="0" spc="-170"/>
              <a:t> </a:t>
            </a:r>
            <a:r>
              <a:rPr dirty="0" spc="-210"/>
              <a:t>plant</a:t>
            </a:r>
          </a:p>
          <a:p>
            <a:pPr marL="365760" indent="-342900">
              <a:lnSpc>
                <a:spcPct val="100000"/>
              </a:lnSpc>
              <a:spcBef>
                <a:spcPts val="1145"/>
              </a:spcBef>
              <a:buFont typeface="Arial"/>
              <a:buChar char="•"/>
              <a:tabLst>
                <a:tab pos="365760" algn="l"/>
                <a:tab pos="366395" algn="l"/>
              </a:tabLst>
            </a:pPr>
            <a:r>
              <a:rPr dirty="0" spc="-229"/>
              <a:t>Complete </a:t>
            </a:r>
            <a:r>
              <a:rPr dirty="0" spc="-275"/>
              <a:t>process </a:t>
            </a:r>
            <a:r>
              <a:rPr dirty="0" spc="-210"/>
              <a:t>plant </a:t>
            </a:r>
            <a:r>
              <a:rPr dirty="0" spc="-220"/>
              <a:t>all engineered, designed and</a:t>
            </a:r>
            <a:r>
              <a:rPr dirty="0" spc="-110"/>
              <a:t> </a:t>
            </a:r>
            <a:r>
              <a:rPr dirty="0" spc="-235"/>
              <a:t>fabricated:</a:t>
            </a:r>
          </a:p>
          <a:p>
            <a:pPr lvl="1" marL="766445" indent="-287655">
              <a:lnSpc>
                <a:spcPct val="100000"/>
              </a:lnSpc>
              <a:spcBef>
                <a:spcPts val="325"/>
              </a:spcBef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55">
                <a:latin typeface="Arial Black"/>
                <a:cs typeface="Arial Black"/>
              </a:rPr>
              <a:t>200MMscf/day </a:t>
            </a:r>
            <a:r>
              <a:rPr dirty="0" sz="1500" spc="-175">
                <a:latin typeface="Arial Black"/>
                <a:cs typeface="Arial Black"/>
              </a:rPr>
              <a:t>Refrigeration </a:t>
            </a:r>
            <a:r>
              <a:rPr dirty="0" sz="1500" spc="-190">
                <a:latin typeface="Arial Black"/>
                <a:cs typeface="Arial Black"/>
              </a:rPr>
              <a:t>Plant </a:t>
            </a:r>
            <a:r>
              <a:rPr dirty="0" sz="1500" spc="-145">
                <a:latin typeface="Arial Black"/>
                <a:cs typeface="Arial Black"/>
              </a:rPr>
              <a:t>-31F</a:t>
            </a:r>
            <a:r>
              <a:rPr dirty="0" sz="1500" spc="-65">
                <a:latin typeface="Arial Black"/>
                <a:cs typeface="Arial Black"/>
              </a:rPr>
              <a:t> </a:t>
            </a:r>
            <a:r>
              <a:rPr dirty="0" sz="1500" spc="-170">
                <a:latin typeface="Arial Black"/>
                <a:cs typeface="Arial Black"/>
              </a:rPr>
              <a:t>Including: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95">
                <a:latin typeface="Arial Black"/>
                <a:cs typeface="Arial Black"/>
              </a:rPr>
              <a:t>10 </a:t>
            </a:r>
            <a:r>
              <a:rPr dirty="0" sz="1500" spc="-204">
                <a:latin typeface="Arial Black"/>
                <a:cs typeface="Arial Black"/>
              </a:rPr>
              <a:t>packaged </a:t>
            </a:r>
            <a:r>
              <a:rPr dirty="0" sz="1500" spc="-220">
                <a:latin typeface="Arial Black"/>
                <a:cs typeface="Arial Black"/>
              </a:rPr>
              <a:t>skids </a:t>
            </a:r>
            <a:r>
              <a:rPr dirty="0" sz="1500" spc="-195">
                <a:latin typeface="Arial Black"/>
                <a:cs typeface="Arial Black"/>
              </a:rPr>
              <a:t>(gas processing, </a:t>
            </a:r>
            <a:r>
              <a:rPr dirty="0" sz="1500" spc="-190">
                <a:latin typeface="Arial Black"/>
                <a:cs typeface="Arial Black"/>
              </a:rPr>
              <a:t>deethanizer, </a:t>
            </a:r>
            <a:r>
              <a:rPr dirty="0" sz="1500" spc="-155">
                <a:latin typeface="Arial Black"/>
                <a:cs typeface="Arial Black"/>
              </a:rPr>
              <a:t>OH</a:t>
            </a:r>
            <a:r>
              <a:rPr dirty="0" sz="1500" spc="45">
                <a:latin typeface="Arial Black"/>
                <a:cs typeface="Arial Black"/>
              </a:rPr>
              <a:t> </a:t>
            </a:r>
            <a:r>
              <a:rPr dirty="0" sz="1500" spc="-190">
                <a:latin typeface="Arial Black"/>
                <a:cs typeface="Arial Black"/>
              </a:rPr>
              <a:t>compression)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95">
                <a:latin typeface="Arial Black"/>
                <a:cs typeface="Arial Black"/>
              </a:rPr>
              <a:t>4</a:t>
            </a:r>
            <a:r>
              <a:rPr dirty="0" sz="1500" spc="-95">
                <a:latin typeface="Arial Black"/>
                <a:cs typeface="Arial Black"/>
              </a:rPr>
              <a:t> </a:t>
            </a:r>
            <a:r>
              <a:rPr dirty="0" sz="1500" spc="-190">
                <a:latin typeface="Arial Black"/>
                <a:cs typeface="Arial Black"/>
              </a:rPr>
              <a:t>coolers,</a:t>
            </a:r>
            <a:r>
              <a:rPr dirty="0" sz="1500" spc="-85">
                <a:latin typeface="Arial Black"/>
                <a:cs typeface="Arial Black"/>
              </a:rPr>
              <a:t> </a:t>
            </a:r>
            <a:r>
              <a:rPr dirty="0" sz="1500" spc="-195">
                <a:latin typeface="Arial Black"/>
                <a:cs typeface="Arial Black"/>
              </a:rPr>
              <a:t>1</a:t>
            </a:r>
            <a:r>
              <a:rPr dirty="0" sz="1500" spc="-90">
                <a:latin typeface="Arial Black"/>
                <a:cs typeface="Arial Black"/>
              </a:rPr>
              <a:t> </a:t>
            </a:r>
            <a:r>
              <a:rPr dirty="0" sz="1500" spc="-225">
                <a:latin typeface="Arial Black"/>
                <a:cs typeface="Arial Black"/>
              </a:rPr>
              <a:t>tower,</a:t>
            </a:r>
            <a:r>
              <a:rPr dirty="0" sz="1500" spc="-50">
                <a:latin typeface="Arial Black"/>
                <a:cs typeface="Arial Black"/>
              </a:rPr>
              <a:t> </a:t>
            </a:r>
            <a:r>
              <a:rPr dirty="0" sz="1500" spc="-170">
                <a:latin typeface="Arial Black"/>
                <a:cs typeface="Arial Black"/>
              </a:rPr>
              <a:t>and</a:t>
            </a:r>
            <a:r>
              <a:rPr dirty="0" sz="1500" spc="-85">
                <a:latin typeface="Arial Black"/>
                <a:cs typeface="Arial Black"/>
              </a:rPr>
              <a:t> </a:t>
            </a:r>
            <a:r>
              <a:rPr dirty="0" sz="1500" spc="-195">
                <a:latin typeface="Arial Black"/>
                <a:cs typeface="Arial Black"/>
              </a:rPr>
              <a:t>1</a:t>
            </a:r>
            <a:r>
              <a:rPr dirty="0" sz="1500" spc="-90">
                <a:latin typeface="Arial Black"/>
                <a:cs typeface="Arial Black"/>
              </a:rPr>
              <a:t> </a:t>
            </a:r>
            <a:r>
              <a:rPr dirty="0" sz="1500" spc="-170">
                <a:latin typeface="Arial Black"/>
                <a:cs typeface="Arial Black"/>
              </a:rPr>
              <a:t>feed</a:t>
            </a:r>
            <a:r>
              <a:rPr dirty="0" sz="1500" spc="-70">
                <a:latin typeface="Arial Black"/>
                <a:cs typeface="Arial Black"/>
              </a:rPr>
              <a:t> </a:t>
            </a:r>
            <a:r>
              <a:rPr dirty="0" sz="1500" spc="-160">
                <a:latin typeface="Arial Black"/>
                <a:cs typeface="Arial Black"/>
              </a:rPr>
              <a:t>drum</a:t>
            </a:r>
            <a:r>
              <a:rPr dirty="0" sz="1500" spc="-85">
                <a:latin typeface="Arial Black"/>
                <a:cs typeface="Arial Black"/>
              </a:rPr>
              <a:t> </a:t>
            </a:r>
            <a:r>
              <a:rPr dirty="0" sz="1500" spc="-135">
                <a:latin typeface="Arial Black"/>
                <a:cs typeface="Arial Black"/>
              </a:rPr>
              <a:t>off-skid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95">
                <a:latin typeface="Arial Black"/>
                <a:cs typeface="Arial Black"/>
              </a:rPr>
              <a:t>3 </a:t>
            </a:r>
            <a:r>
              <a:rPr dirty="0" sz="1500" spc="-155">
                <a:latin typeface="Arial Black"/>
                <a:cs typeface="Arial Black"/>
              </a:rPr>
              <a:t>pipe </a:t>
            </a:r>
            <a:r>
              <a:rPr dirty="0" sz="1500" spc="-250">
                <a:latin typeface="Arial Black"/>
                <a:cs typeface="Arial Black"/>
              </a:rPr>
              <a:t>racks </a:t>
            </a:r>
            <a:r>
              <a:rPr dirty="0" sz="1500" spc="-160">
                <a:latin typeface="Arial Black"/>
                <a:cs typeface="Arial Black"/>
              </a:rPr>
              <a:t>~7,200 </a:t>
            </a:r>
            <a:r>
              <a:rPr dirty="0" sz="1500" spc="-180">
                <a:latin typeface="Arial Black"/>
                <a:cs typeface="Arial Black"/>
              </a:rPr>
              <a:t>weld-inches </a:t>
            </a:r>
            <a:r>
              <a:rPr dirty="0" sz="1500" spc="-170">
                <a:latin typeface="Arial Black"/>
                <a:cs typeface="Arial Black"/>
              </a:rPr>
              <a:t>and </a:t>
            </a:r>
            <a:r>
              <a:rPr dirty="0" sz="1500" spc="-165">
                <a:latin typeface="Arial Black"/>
                <a:cs typeface="Arial Black"/>
              </a:rPr>
              <a:t>~64,200</a:t>
            </a:r>
            <a:r>
              <a:rPr dirty="0" sz="1500">
                <a:latin typeface="Arial Black"/>
                <a:cs typeface="Arial Black"/>
              </a:rPr>
              <a:t> </a:t>
            </a:r>
            <a:r>
              <a:rPr dirty="0" sz="1500" spc="-185">
                <a:latin typeface="Arial Black"/>
                <a:cs typeface="Arial Black"/>
              </a:rPr>
              <a:t>lbs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85">
                <a:latin typeface="Arial Black"/>
                <a:cs typeface="Arial Black"/>
              </a:rPr>
              <a:t>Interconnecting </a:t>
            </a:r>
            <a:r>
              <a:rPr dirty="0" sz="1500" spc="-140">
                <a:latin typeface="Arial Black"/>
                <a:cs typeface="Arial Black"/>
              </a:rPr>
              <a:t>piping </a:t>
            </a:r>
            <a:r>
              <a:rPr dirty="0" sz="1500" spc="-170">
                <a:latin typeface="Arial Black"/>
                <a:cs typeface="Arial Black"/>
              </a:rPr>
              <a:t>(1” </a:t>
            </a:r>
            <a:r>
              <a:rPr dirty="0" sz="1500" spc="-150">
                <a:latin typeface="Arial Black"/>
                <a:cs typeface="Arial Black"/>
              </a:rPr>
              <a:t>to </a:t>
            </a:r>
            <a:r>
              <a:rPr dirty="0" sz="1500" spc="-180">
                <a:latin typeface="Arial Black"/>
                <a:cs typeface="Arial Black"/>
              </a:rPr>
              <a:t>20”) </a:t>
            </a:r>
            <a:r>
              <a:rPr dirty="0" sz="1500" spc="-160">
                <a:latin typeface="Arial Black"/>
                <a:cs typeface="Arial Black"/>
              </a:rPr>
              <a:t>~7,600</a:t>
            </a:r>
            <a:r>
              <a:rPr dirty="0" sz="1500" spc="50">
                <a:latin typeface="Arial Black"/>
                <a:cs typeface="Arial Black"/>
              </a:rPr>
              <a:t> </a:t>
            </a:r>
            <a:r>
              <a:rPr dirty="0" sz="1500" spc="-180">
                <a:latin typeface="Arial Black"/>
                <a:cs typeface="Arial Black"/>
              </a:rPr>
              <a:t>weld-inches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85">
                <a:latin typeface="Arial Black"/>
                <a:cs typeface="Arial Black"/>
              </a:rPr>
              <a:t>Pipe </a:t>
            </a:r>
            <a:r>
              <a:rPr dirty="0" sz="1500" spc="-175">
                <a:latin typeface="Arial Black"/>
                <a:cs typeface="Arial Black"/>
              </a:rPr>
              <a:t>supports </a:t>
            </a:r>
            <a:r>
              <a:rPr dirty="0" sz="1500" spc="-170">
                <a:latin typeface="Arial Black"/>
                <a:cs typeface="Arial Black"/>
              </a:rPr>
              <a:t>and </a:t>
            </a:r>
            <a:r>
              <a:rPr dirty="0" sz="1500" spc="-165">
                <a:latin typeface="Arial Black"/>
                <a:cs typeface="Arial Black"/>
              </a:rPr>
              <a:t>other </a:t>
            </a:r>
            <a:r>
              <a:rPr dirty="0" sz="1500" spc="-190">
                <a:latin typeface="Arial Black"/>
                <a:cs typeface="Arial Black"/>
              </a:rPr>
              <a:t>structural </a:t>
            </a:r>
            <a:r>
              <a:rPr dirty="0" sz="1500" spc="-210">
                <a:latin typeface="Arial Black"/>
                <a:cs typeface="Arial Black"/>
              </a:rPr>
              <a:t>steel </a:t>
            </a:r>
            <a:r>
              <a:rPr dirty="0" sz="1500" spc="-165">
                <a:latin typeface="Arial Black"/>
                <a:cs typeface="Arial Black"/>
              </a:rPr>
              <a:t>~46,500</a:t>
            </a:r>
            <a:r>
              <a:rPr dirty="0" sz="1500" spc="-310">
                <a:latin typeface="Arial Black"/>
                <a:cs typeface="Arial Black"/>
              </a:rPr>
              <a:t> </a:t>
            </a:r>
            <a:r>
              <a:rPr dirty="0" sz="1500" spc="-185">
                <a:latin typeface="Arial Black"/>
                <a:cs typeface="Arial Black"/>
              </a:rPr>
              <a:t>lbs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60">
                <a:latin typeface="Arial Black"/>
                <a:cs typeface="Arial Black"/>
              </a:rPr>
              <a:t>All </a:t>
            </a:r>
            <a:r>
              <a:rPr dirty="0" sz="1500" spc="-220">
                <a:latin typeface="Arial Black"/>
                <a:cs typeface="Arial Black"/>
              </a:rPr>
              <a:t>Pressure </a:t>
            </a:r>
            <a:r>
              <a:rPr dirty="0" sz="1500" spc="-200">
                <a:latin typeface="Arial Black"/>
                <a:cs typeface="Arial Black"/>
              </a:rPr>
              <a:t>tested </a:t>
            </a:r>
            <a:r>
              <a:rPr dirty="0" sz="1500" spc="-185">
                <a:latin typeface="Arial Black"/>
                <a:cs typeface="Arial Black"/>
              </a:rPr>
              <a:t>insulated </a:t>
            </a:r>
            <a:r>
              <a:rPr dirty="0" sz="1500" spc="-170">
                <a:latin typeface="Arial Black"/>
                <a:cs typeface="Arial Black"/>
              </a:rPr>
              <a:t>and</a:t>
            </a:r>
            <a:r>
              <a:rPr dirty="0" sz="1500" spc="-204">
                <a:latin typeface="Arial Black"/>
                <a:cs typeface="Arial Black"/>
              </a:rPr>
              <a:t> </a:t>
            </a:r>
            <a:r>
              <a:rPr dirty="0" sz="1500" spc="-200">
                <a:latin typeface="Arial Black"/>
                <a:cs typeface="Arial Black"/>
              </a:rPr>
              <a:t>traced</a:t>
            </a:r>
            <a:endParaRPr sz="1500">
              <a:latin typeface="Arial Black"/>
              <a:cs typeface="Arial Black"/>
            </a:endParaRPr>
          </a:p>
          <a:p>
            <a:pPr marL="36576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65760" algn="l"/>
                <a:tab pos="366395" algn="l"/>
              </a:tabLst>
            </a:pPr>
            <a:r>
              <a:rPr dirty="0" spc="-265"/>
              <a:t>Reduced </a:t>
            </a:r>
            <a:r>
              <a:rPr dirty="0" spc="-229"/>
              <a:t>time </a:t>
            </a:r>
            <a:r>
              <a:rPr dirty="0" spc="-220"/>
              <a:t>and</a:t>
            </a:r>
            <a:r>
              <a:rPr dirty="0" spc="-190"/>
              <a:t> </a:t>
            </a:r>
            <a:r>
              <a:rPr dirty="0" spc="-295"/>
              <a:t>costs</a:t>
            </a:r>
          </a:p>
          <a:p>
            <a:pPr lvl="1" marL="766445" indent="-287655">
              <a:lnSpc>
                <a:spcPct val="100000"/>
              </a:lnSpc>
              <a:spcBef>
                <a:spcPts val="330"/>
              </a:spcBef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200">
                <a:latin typeface="Arial Black"/>
                <a:cs typeface="Arial Black"/>
              </a:rPr>
              <a:t>17</a:t>
            </a:r>
            <a:r>
              <a:rPr dirty="0" sz="1500" spc="-80">
                <a:latin typeface="Arial Black"/>
                <a:cs typeface="Arial Black"/>
              </a:rPr>
              <a:t> </a:t>
            </a:r>
            <a:r>
              <a:rPr dirty="0" sz="1500" spc="-195">
                <a:latin typeface="Arial Black"/>
                <a:cs typeface="Arial Black"/>
              </a:rPr>
              <a:t>connections</a:t>
            </a:r>
            <a:r>
              <a:rPr dirty="0" sz="1500" spc="-100">
                <a:latin typeface="Arial Black"/>
                <a:cs typeface="Arial Black"/>
              </a:rPr>
              <a:t> </a:t>
            </a:r>
            <a:r>
              <a:rPr dirty="0" sz="1500" spc="-200">
                <a:latin typeface="Arial Black"/>
                <a:cs typeface="Arial Black"/>
              </a:rPr>
              <a:t>at</a:t>
            </a:r>
            <a:r>
              <a:rPr dirty="0" sz="1500" spc="-90">
                <a:latin typeface="Arial Black"/>
                <a:cs typeface="Arial Black"/>
              </a:rPr>
              <a:t> </a:t>
            </a:r>
            <a:r>
              <a:rPr dirty="0" sz="1500" spc="-195">
                <a:latin typeface="Arial Black"/>
                <a:cs typeface="Arial Black"/>
              </a:rPr>
              <a:t>2</a:t>
            </a:r>
            <a:r>
              <a:rPr dirty="0" sz="1500" spc="-90">
                <a:latin typeface="Arial Black"/>
                <a:cs typeface="Arial Black"/>
              </a:rPr>
              <a:t> </a:t>
            </a:r>
            <a:r>
              <a:rPr dirty="0" sz="1500" spc="-190">
                <a:latin typeface="Arial Black"/>
                <a:cs typeface="Arial Black"/>
              </a:rPr>
              <a:t>locations</a:t>
            </a:r>
            <a:r>
              <a:rPr dirty="0" sz="1500" spc="-85">
                <a:latin typeface="Arial Black"/>
                <a:cs typeface="Arial Black"/>
              </a:rPr>
              <a:t> </a:t>
            </a:r>
            <a:r>
              <a:rPr dirty="0" sz="1500" spc="-240">
                <a:latin typeface="Arial Black"/>
                <a:cs typeface="Arial Black"/>
              </a:rPr>
              <a:t>vs</a:t>
            </a:r>
            <a:r>
              <a:rPr dirty="0" sz="1500" spc="-105">
                <a:latin typeface="Arial Black"/>
                <a:cs typeface="Arial Black"/>
              </a:rPr>
              <a:t> </a:t>
            </a:r>
            <a:r>
              <a:rPr dirty="0" sz="1500" spc="-200">
                <a:latin typeface="Arial Black"/>
                <a:cs typeface="Arial Black"/>
              </a:rPr>
              <a:t>132</a:t>
            </a:r>
            <a:r>
              <a:rPr dirty="0" sz="1500" spc="-65">
                <a:latin typeface="Arial Black"/>
                <a:cs typeface="Arial Black"/>
              </a:rPr>
              <a:t> </a:t>
            </a:r>
            <a:r>
              <a:rPr dirty="0" sz="1500" spc="-195">
                <a:latin typeface="Arial Black"/>
                <a:cs typeface="Arial Black"/>
              </a:rPr>
              <a:t>connections</a:t>
            </a:r>
            <a:r>
              <a:rPr dirty="0" sz="1500" spc="-95">
                <a:latin typeface="Arial Black"/>
                <a:cs typeface="Arial Black"/>
              </a:rPr>
              <a:t> </a:t>
            </a:r>
            <a:r>
              <a:rPr dirty="0" sz="1500" spc="-200">
                <a:latin typeface="Arial Black"/>
                <a:cs typeface="Arial Black"/>
              </a:rPr>
              <a:t>at</a:t>
            </a:r>
            <a:r>
              <a:rPr dirty="0" sz="1500" spc="-85">
                <a:latin typeface="Arial Black"/>
                <a:cs typeface="Arial Black"/>
              </a:rPr>
              <a:t> </a:t>
            </a:r>
            <a:r>
              <a:rPr dirty="0" sz="1500" spc="-200">
                <a:latin typeface="Arial Black"/>
                <a:cs typeface="Arial Black"/>
              </a:rPr>
              <a:t>16</a:t>
            </a:r>
            <a:r>
              <a:rPr dirty="0" sz="1500" spc="-90">
                <a:latin typeface="Arial Black"/>
                <a:cs typeface="Arial Black"/>
              </a:rPr>
              <a:t> </a:t>
            </a:r>
            <a:r>
              <a:rPr dirty="0" sz="1500" spc="-190">
                <a:latin typeface="Arial Black"/>
                <a:cs typeface="Arial Black"/>
              </a:rPr>
              <a:t>locations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204">
                <a:latin typeface="Arial Black"/>
                <a:cs typeface="Arial Black"/>
              </a:rPr>
              <a:t>Consistency </a:t>
            </a:r>
            <a:r>
              <a:rPr dirty="0" sz="1500" spc="-135">
                <a:latin typeface="Arial Black"/>
                <a:cs typeface="Arial Black"/>
              </a:rPr>
              <a:t>of </a:t>
            </a:r>
            <a:r>
              <a:rPr dirty="0" sz="1500" spc="-175">
                <a:latin typeface="Arial Black"/>
                <a:cs typeface="Arial Black"/>
              </a:rPr>
              <a:t>the design </a:t>
            </a:r>
            <a:r>
              <a:rPr dirty="0" sz="1500" spc="-170">
                <a:latin typeface="Arial Black"/>
                <a:cs typeface="Arial Black"/>
              </a:rPr>
              <a:t>and </a:t>
            </a:r>
            <a:r>
              <a:rPr dirty="0" sz="1500" spc="-160">
                <a:latin typeface="Arial Black"/>
                <a:cs typeface="Arial Black"/>
              </a:rPr>
              <a:t>final</a:t>
            </a:r>
            <a:r>
              <a:rPr dirty="0" sz="1500" spc="45">
                <a:latin typeface="Arial Black"/>
                <a:cs typeface="Arial Black"/>
              </a:rPr>
              <a:t> </a:t>
            </a:r>
            <a:r>
              <a:rPr dirty="0" sz="1500" spc="-170">
                <a:latin typeface="Arial Black"/>
                <a:cs typeface="Arial Black"/>
              </a:rPr>
              <a:t>product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90">
                <a:latin typeface="Arial Black"/>
                <a:cs typeface="Arial Black"/>
              </a:rPr>
              <a:t>Simplicity </a:t>
            </a:r>
            <a:r>
              <a:rPr dirty="0" sz="1500" spc="-135">
                <a:latin typeface="Arial Black"/>
                <a:cs typeface="Arial Black"/>
              </a:rPr>
              <a:t>of </a:t>
            </a:r>
            <a:r>
              <a:rPr dirty="0" sz="1500" spc="-165">
                <a:latin typeface="Arial Black"/>
                <a:cs typeface="Arial Black"/>
              </a:rPr>
              <a:t>engineering</a:t>
            </a:r>
            <a:r>
              <a:rPr dirty="0" sz="1500" spc="-204">
                <a:latin typeface="Arial Black"/>
                <a:cs typeface="Arial Black"/>
              </a:rPr>
              <a:t> </a:t>
            </a:r>
            <a:r>
              <a:rPr dirty="0" sz="1500" spc="-165">
                <a:latin typeface="Arial Black"/>
                <a:cs typeface="Arial Black"/>
              </a:rPr>
              <a:t>coordination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175">
                <a:latin typeface="Arial Black"/>
                <a:cs typeface="Arial Black"/>
              </a:rPr>
              <a:t>Improved </a:t>
            </a:r>
            <a:r>
              <a:rPr dirty="0" sz="1500" spc="-170">
                <a:latin typeface="Arial Black"/>
                <a:cs typeface="Arial Black"/>
              </a:rPr>
              <a:t>delivery</a:t>
            </a:r>
            <a:r>
              <a:rPr dirty="0" sz="1500" spc="35">
                <a:latin typeface="Arial Black"/>
                <a:cs typeface="Arial Black"/>
              </a:rPr>
              <a:t> </a:t>
            </a:r>
            <a:r>
              <a:rPr dirty="0" sz="1500" spc="-160">
                <a:latin typeface="Arial Black"/>
                <a:cs typeface="Arial Black"/>
              </a:rPr>
              <a:t>by</a:t>
            </a:r>
            <a:endParaRPr sz="1500">
              <a:latin typeface="Arial Black"/>
              <a:cs typeface="Arial Black"/>
            </a:endParaRPr>
          </a:p>
          <a:p>
            <a:pPr lvl="1" marL="766445" indent="-287655">
              <a:lnSpc>
                <a:spcPct val="100000"/>
              </a:lnSpc>
              <a:buFont typeface="Arial"/>
              <a:buChar char="–"/>
              <a:tabLst>
                <a:tab pos="767080" algn="l"/>
                <a:tab pos="767715" algn="l"/>
              </a:tabLst>
            </a:pPr>
            <a:r>
              <a:rPr dirty="0" sz="1500" spc="-204">
                <a:latin typeface="Arial Black"/>
                <a:cs typeface="Arial Black"/>
              </a:rPr>
              <a:t>Cost </a:t>
            </a:r>
            <a:r>
              <a:rPr dirty="0" sz="1500" spc="-160">
                <a:latin typeface="Arial Black"/>
                <a:cs typeface="Arial Black"/>
              </a:rPr>
              <a:t>certainty- </a:t>
            </a:r>
            <a:r>
              <a:rPr dirty="0" sz="1500" spc="-180">
                <a:latin typeface="Arial Black"/>
                <a:cs typeface="Arial Black"/>
              </a:rPr>
              <a:t>project </a:t>
            </a:r>
            <a:r>
              <a:rPr dirty="0" sz="1500" spc="-285">
                <a:latin typeface="Arial Black"/>
                <a:cs typeface="Arial Black"/>
              </a:rPr>
              <a:t>was </a:t>
            </a:r>
            <a:r>
              <a:rPr dirty="0" sz="1500" spc="-175">
                <a:latin typeface="Arial Black"/>
                <a:cs typeface="Arial Black"/>
              </a:rPr>
              <a:t>delivered</a:t>
            </a:r>
            <a:r>
              <a:rPr dirty="0" sz="1500" spc="-85">
                <a:latin typeface="Arial Black"/>
                <a:cs typeface="Arial Black"/>
              </a:rPr>
              <a:t> </a:t>
            </a:r>
            <a:r>
              <a:rPr dirty="0" sz="1500" spc="-120">
                <a:latin typeface="Arial Black"/>
                <a:cs typeface="Arial Black"/>
              </a:rPr>
              <a:t>on-budget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03046"/>
            <a:ext cx="69881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5" b="1">
                <a:solidFill>
                  <a:srgbClr val="2F4363"/>
                </a:solidFill>
                <a:latin typeface="Carlito"/>
                <a:cs typeface="Carlito"/>
              </a:rPr>
              <a:t>Startec </a:t>
            </a:r>
            <a:r>
              <a:rPr dirty="0" sz="3600" spc="-10" b="1">
                <a:solidFill>
                  <a:srgbClr val="2F4363"/>
                </a:solidFill>
                <a:latin typeface="Carlito"/>
                <a:cs typeface="Carlito"/>
              </a:rPr>
              <a:t>Process </a:t>
            </a:r>
            <a:r>
              <a:rPr dirty="0" sz="3600" b="1">
                <a:solidFill>
                  <a:srgbClr val="2F4363"/>
                </a:solidFill>
                <a:latin typeface="Carlito"/>
                <a:cs typeface="Carlito"/>
              </a:rPr>
              <a:t>Island – </a:t>
            </a:r>
            <a:r>
              <a:rPr dirty="0" sz="2400">
                <a:solidFill>
                  <a:srgbClr val="2F4363"/>
                </a:solidFill>
                <a:latin typeface="Carlito"/>
                <a:cs typeface="Carlito"/>
              </a:rPr>
              <a:t>Block </a:t>
            </a:r>
            <a:r>
              <a:rPr dirty="0" sz="2400" spc="-10">
                <a:solidFill>
                  <a:srgbClr val="2F4363"/>
                </a:solidFill>
                <a:latin typeface="Carlito"/>
                <a:cs typeface="Carlito"/>
              </a:rPr>
              <a:t>Flow</a:t>
            </a:r>
            <a:r>
              <a:rPr dirty="0" sz="2400" spc="-80">
                <a:solidFill>
                  <a:srgbClr val="2F4363"/>
                </a:solidFill>
                <a:latin typeface="Carlito"/>
                <a:cs typeface="Carlito"/>
              </a:rPr>
              <a:t> </a:t>
            </a:r>
            <a:r>
              <a:rPr dirty="0" sz="2400" spc="-10">
                <a:solidFill>
                  <a:srgbClr val="2F4363"/>
                </a:solidFill>
                <a:latin typeface="Carlito"/>
                <a:cs typeface="Carlito"/>
              </a:rPr>
              <a:t>Diagram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01623" y="1472438"/>
            <a:ext cx="7534909" cy="4660265"/>
            <a:chOff x="801623" y="1472438"/>
            <a:chExt cx="7534909" cy="4660265"/>
          </a:xfrm>
        </p:grpSpPr>
        <p:sp>
          <p:nvSpPr>
            <p:cNvPr id="4" name="object 4"/>
            <p:cNvSpPr/>
            <p:nvPr/>
          </p:nvSpPr>
          <p:spPr>
            <a:xfrm>
              <a:off x="801623" y="1825752"/>
              <a:ext cx="7534656" cy="43067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708653" y="1485138"/>
              <a:ext cx="1945005" cy="4177665"/>
            </a:xfrm>
            <a:custGeom>
              <a:avLst/>
              <a:gdLst/>
              <a:ahLst/>
              <a:cxnLst/>
              <a:rect l="l" t="t" r="r" b="b"/>
              <a:pathLst>
                <a:path w="1945004" h="4177665">
                  <a:moveTo>
                    <a:pt x="972312" y="0"/>
                  </a:moveTo>
                  <a:lnTo>
                    <a:pt x="913085" y="3811"/>
                  </a:lnTo>
                  <a:lnTo>
                    <a:pt x="854796" y="15101"/>
                  </a:lnTo>
                  <a:lnTo>
                    <a:pt x="797547" y="33650"/>
                  </a:lnTo>
                  <a:lnTo>
                    <a:pt x="741439" y="59240"/>
                  </a:lnTo>
                  <a:lnTo>
                    <a:pt x="686575" y="91652"/>
                  </a:lnTo>
                  <a:lnTo>
                    <a:pt x="633055" y="130668"/>
                  </a:lnTo>
                  <a:lnTo>
                    <a:pt x="580982" y="176070"/>
                  </a:lnTo>
                  <a:lnTo>
                    <a:pt x="530458" y="227639"/>
                  </a:lnTo>
                  <a:lnTo>
                    <a:pt x="481584" y="285157"/>
                  </a:lnTo>
                  <a:lnTo>
                    <a:pt x="457797" y="316078"/>
                  </a:lnTo>
                  <a:lnTo>
                    <a:pt x="434461" y="348405"/>
                  </a:lnTo>
                  <a:lnTo>
                    <a:pt x="411588" y="382109"/>
                  </a:lnTo>
                  <a:lnTo>
                    <a:pt x="389192" y="417164"/>
                  </a:lnTo>
                  <a:lnTo>
                    <a:pt x="367285" y="453542"/>
                  </a:lnTo>
                  <a:lnTo>
                    <a:pt x="345879" y="491217"/>
                  </a:lnTo>
                  <a:lnTo>
                    <a:pt x="324987" y="530160"/>
                  </a:lnTo>
                  <a:lnTo>
                    <a:pt x="304622" y="570344"/>
                  </a:lnTo>
                  <a:lnTo>
                    <a:pt x="284797" y="611743"/>
                  </a:lnTo>
                  <a:lnTo>
                    <a:pt x="265524" y="654328"/>
                  </a:lnTo>
                  <a:lnTo>
                    <a:pt x="246817" y="698073"/>
                  </a:lnTo>
                  <a:lnTo>
                    <a:pt x="228687" y="742949"/>
                  </a:lnTo>
                  <a:lnTo>
                    <a:pt x="211148" y="788931"/>
                  </a:lnTo>
                  <a:lnTo>
                    <a:pt x="194213" y="835991"/>
                  </a:lnTo>
                  <a:lnTo>
                    <a:pt x="177893" y="884100"/>
                  </a:lnTo>
                  <a:lnTo>
                    <a:pt x="162202" y="933232"/>
                  </a:lnTo>
                  <a:lnTo>
                    <a:pt x="147152" y="983360"/>
                  </a:lnTo>
                  <a:lnTo>
                    <a:pt x="132757" y="1034457"/>
                  </a:lnTo>
                  <a:lnTo>
                    <a:pt x="119028" y="1086494"/>
                  </a:lnTo>
                  <a:lnTo>
                    <a:pt x="105979" y="1139445"/>
                  </a:lnTo>
                  <a:lnTo>
                    <a:pt x="93623" y="1193283"/>
                  </a:lnTo>
                  <a:lnTo>
                    <a:pt x="81971" y="1247979"/>
                  </a:lnTo>
                  <a:lnTo>
                    <a:pt x="71037" y="1303507"/>
                  </a:lnTo>
                  <a:lnTo>
                    <a:pt x="60834" y="1359840"/>
                  </a:lnTo>
                  <a:lnTo>
                    <a:pt x="51374" y="1416950"/>
                  </a:lnTo>
                  <a:lnTo>
                    <a:pt x="42670" y="1474810"/>
                  </a:lnTo>
                  <a:lnTo>
                    <a:pt x="34734" y="1533392"/>
                  </a:lnTo>
                  <a:lnTo>
                    <a:pt x="27580" y="1592670"/>
                  </a:lnTo>
                  <a:lnTo>
                    <a:pt x="21219" y="1652615"/>
                  </a:lnTo>
                  <a:lnTo>
                    <a:pt x="15666" y="1713201"/>
                  </a:lnTo>
                  <a:lnTo>
                    <a:pt x="10932" y="1774401"/>
                  </a:lnTo>
                  <a:lnTo>
                    <a:pt x="7030" y="1836186"/>
                  </a:lnTo>
                  <a:lnTo>
                    <a:pt x="3973" y="1898530"/>
                  </a:lnTo>
                  <a:lnTo>
                    <a:pt x="1774" y="1961406"/>
                  </a:lnTo>
                  <a:lnTo>
                    <a:pt x="445" y="2024785"/>
                  </a:lnTo>
                  <a:lnTo>
                    <a:pt x="0" y="2088641"/>
                  </a:lnTo>
                  <a:lnTo>
                    <a:pt x="445" y="2152498"/>
                  </a:lnTo>
                  <a:lnTo>
                    <a:pt x="1774" y="2215877"/>
                  </a:lnTo>
                  <a:lnTo>
                    <a:pt x="3973" y="2278753"/>
                  </a:lnTo>
                  <a:lnTo>
                    <a:pt x="7030" y="2341097"/>
                  </a:lnTo>
                  <a:lnTo>
                    <a:pt x="10932" y="2402882"/>
                  </a:lnTo>
                  <a:lnTo>
                    <a:pt x="15666" y="2464082"/>
                  </a:lnTo>
                  <a:lnTo>
                    <a:pt x="21219" y="2524668"/>
                  </a:lnTo>
                  <a:lnTo>
                    <a:pt x="27580" y="2584613"/>
                  </a:lnTo>
                  <a:lnTo>
                    <a:pt x="34734" y="2643891"/>
                  </a:lnTo>
                  <a:lnTo>
                    <a:pt x="42670" y="2702473"/>
                  </a:lnTo>
                  <a:lnTo>
                    <a:pt x="51374" y="2760333"/>
                  </a:lnTo>
                  <a:lnTo>
                    <a:pt x="60834" y="2817443"/>
                  </a:lnTo>
                  <a:lnTo>
                    <a:pt x="71037" y="2873776"/>
                  </a:lnTo>
                  <a:lnTo>
                    <a:pt x="81971" y="2929304"/>
                  </a:lnTo>
                  <a:lnTo>
                    <a:pt x="93623" y="2984000"/>
                  </a:lnTo>
                  <a:lnTo>
                    <a:pt x="105979" y="3037838"/>
                  </a:lnTo>
                  <a:lnTo>
                    <a:pt x="119028" y="3090789"/>
                  </a:lnTo>
                  <a:lnTo>
                    <a:pt x="132757" y="3142826"/>
                  </a:lnTo>
                  <a:lnTo>
                    <a:pt x="147152" y="3193923"/>
                  </a:lnTo>
                  <a:lnTo>
                    <a:pt x="162202" y="3244051"/>
                  </a:lnTo>
                  <a:lnTo>
                    <a:pt x="177893" y="3293183"/>
                  </a:lnTo>
                  <a:lnTo>
                    <a:pt x="194213" y="3341292"/>
                  </a:lnTo>
                  <a:lnTo>
                    <a:pt x="211148" y="3388352"/>
                  </a:lnTo>
                  <a:lnTo>
                    <a:pt x="228687" y="3434333"/>
                  </a:lnTo>
                  <a:lnTo>
                    <a:pt x="246817" y="3479210"/>
                  </a:lnTo>
                  <a:lnTo>
                    <a:pt x="265524" y="3522955"/>
                  </a:lnTo>
                  <a:lnTo>
                    <a:pt x="284797" y="3565540"/>
                  </a:lnTo>
                  <a:lnTo>
                    <a:pt x="304622" y="3606939"/>
                  </a:lnTo>
                  <a:lnTo>
                    <a:pt x="324987" y="3647123"/>
                  </a:lnTo>
                  <a:lnTo>
                    <a:pt x="345879" y="3686066"/>
                  </a:lnTo>
                  <a:lnTo>
                    <a:pt x="367285" y="3723741"/>
                  </a:lnTo>
                  <a:lnTo>
                    <a:pt x="389192" y="3760119"/>
                  </a:lnTo>
                  <a:lnTo>
                    <a:pt x="411588" y="3795174"/>
                  </a:lnTo>
                  <a:lnTo>
                    <a:pt x="434461" y="3828878"/>
                  </a:lnTo>
                  <a:lnTo>
                    <a:pt x="457797" y="3861205"/>
                  </a:lnTo>
                  <a:lnTo>
                    <a:pt x="481583" y="3892126"/>
                  </a:lnTo>
                  <a:lnTo>
                    <a:pt x="505808" y="3921615"/>
                  </a:lnTo>
                  <a:lnTo>
                    <a:pt x="555520" y="3976185"/>
                  </a:lnTo>
                  <a:lnTo>
                    <a:pt x="606832" y="4024698"/>
                  </a:lnTo>
                  <a:lnTo>
                    <a:pt x="659641" y="4066935"/>
                  </a:lnTo>
                  <a:lnTo>
                    <a:pt x="713845" y="4102676"/>
                  </a:lnTo>
                  <a:lnTo>
                    <a:pt x="769344" y="4131705"/>
                  </a:lnTo>
                  <a:lnTo>
                    <a:pt x="826035" y="4153801"/>
                  </a:lnTo>
                  <a:lnTo>
                    <a:pt x="883817" y="4168748"/>
                  </a:lnTo>
                  <a:lnTo>
                    <a:pt x="942587" y="4176326"/>
                  </a:lnTo>
                  <a:lnTo>
                    <a:pt x="972312" y="4177284"/>
                  </a:lnTo>
                  <a:lnTo>
                    <a:pt x="1002036" y="4176326"/>
                  </a:lnTo>
                  <a:lnTo>
                    <a:pt x="1060806" y="4168748"/>
                  </a:lnTo>
                  <a:lnTo>
                    <a:pt x="1118588" y="4153801"/>
                  </a:lnTo>
                  <a:lnTo>
                    <a:pt x="1175279" y="4131705"/>
                  </a:lnTo>
                  <a:lnTo>
                    <a:pt x="1230778" y="4102676"/>
                  </a:lnTo>
                  <a:lnTo>
                    <a:pt x="1284982" y="4066935"/>
                  </a:lnTo>
                  <a:lnTo>
                    <a:pt x="1337791" y="4024698"/>
                  </a:lnTo>
                  <a:lnTo>
                    <a:pt x="1389103" y="3976185"/>
                  </a:lnTo>
                  <a:lnTo>
                    <a:pt x="1438815" y="3921615"/>
                  </a:lnTo>
                  <a:lnTo>
                    <a:pt x="1463039" y="3892126"/>
                  </a:lnTo>
                  <a:lnTo>
                    <a:pt x="1486826" y="3861205"/>
                  </a:lnTo>
                  <a:lnTo>
                    <a:pt x="1510162" y="3828878"/>
                  </a:lnTo>
                  <a:lnTo>
                    <a:pt x="1533035" y="3795174"/>
                  </a:lnTo>
                  <a:lnTo>
                    <a:pt x="1555431" y="3760119"/>
                  </a:lnTo>
                  <a:lnTo>
                    <a:pt x="1577338" y="3723741"/>
                  </a:lnTo>
                  <a:lnTo>
                    <a:pt x="1598744" y="3686066"/>
                  </a:lnTo>
                  <a:lnTo>
                    <a:pt x="1619636" y="3647123"/>
                  </a:lnTo>
                  <a:lnTo>
                    <a:pt x="1640001" y="3606939"/>
                  </a:lnTo>
                  <a:lnTo>
                    <a:pt x="1659826" y="3565540"/>
                  </a:lnTo>
                  <a:lnTo>
                    <a:pt x="1679099" y="3522955"/>
                  </a:lnTo>
                  <a:lnTo>
                    <a:pt x="1697806" y="3479210"/>
                  </a:lnTo>
                  <a:lnTo>
                    <a:pt x="1715936" y="3434333"/>
                  </a:lnTo>
                  <a:lnTo>
                    <a:pt x="1733475" y="3388352"/>
                  </a:lnTo>
                  <a:lnTo>
                    <a:pt x="1750410" y="3341292"/>
                  </a:lnTo>
                  <a:lnTo>
                    <a:pt x="1766730" y="3293183"/>
                  </a:lnTo>
                  <a:lnTo>
                    <a:pt x="1782421" y="3244051"/>
                  </a:lnTo>
                  <a:lnTo>
                    <a:pt x="1797471" y="3193923"/>
                  </a:lnTo>
                  <a:lnTo>
                    <a:pt x="1811866" y="3142826"/>
                  </a:lnTo>
                  <a:lnTo>
                    <a:pt x="1825595" y="3090789"/>
                  </a:lnTo>
                  <a:lnTo>
                    <a:pt x="1838644" y="3037838"/>
                  </a:lnTo>
                  <a:lnTo>
                    <a:pt x="1851000" y="2984000"/>
                  </a:lnTo>
                  <a:lnTo>
                    <a:pt x="1862652" y="2929304"/>
                  </a:lnTo>
                  <a:lnTo>
                    <a:pt x="1873586" y="2873776"/>
                  </a:lnTo>
                  <a:lnTo>
                    <a:pt x="1883789" y="2817443"/>
                  </a:lnTo>
                  <a:lnTo>
                    <a:pt x="1893249" y="2760333"/>
                  </a:lnTo>
                  <a:lnTo>
                    <a:pt x="1901953" y="2702473"/>
                  </a:lnTo>
                  <a:lnTo>
                    <a:pt x="1909889" y="2643891"/>
                  </a:lnTo>
                  <a:lnTo>
                    <a:pt x="1917043" y="2584613"/>
                  </a:lnTo>
                  <a:lnTo>
                    <a:pt x="1923404" y="2524668"/>
                  </a:lnTo>
                  <a:lnTo>
                    <a:pt x="1928957" y="2464082"/>
                  </a:lnTo>
                  <a:lnTo>
                    <a:pt x="1933691" y="2402882"/>
                  </a:lnTo>
                  <a:lnTo>
                    <a:pt x="1937593" y="2341097"/>
                  </a:lnTo>
                  <a:lnTo>
                    <a:pt x="1940650" y="2278753"/>
                  </a:lnTo>
                  <a:lnTo>
                    <a:pt x="1942849" y="2215877"/>
                  </a:lnTo>
                  <a:lnTo>
                    <a:pt x="1944178" y="2152498"/>
                  </a:lnTo>
                  <a:lnTo>
                    <a:pt x="1944624" y="2088641"/>
                  </a:lnTo>
                  <a:lnTo>
                    <a:pt x="1944178" y="2024785"/>
                  </a:lnTo>
                  <a:lnTo>
                    <a:pt x="1942849" y="1961406"/>
                  </a:lnTo>
                  <a:lnTo>
                    <a:pt x="1940650" y="1898530"/>
                  </a:lnTo>
                  <a:lnTo>
                    <a:pt x="1937593" y="1836186"/>
                  </a:lnTo>
                  <a:lnTo>
                    <a:pt x="1933691" y="1774401"/>
                  </a:lnTo>
                  <a:lnTo>
                    <a:pt x="1928957" y="1713201"/>
                  </a:lnTo>
                  <a:lnTo>
                    <a:pt x="1923404" y="1652615"/>
                  </a:lnTo>
                  <a:lnTo>
                    <a:pt x="1917043" y="1592670"/>
                  </a:lnTo>
                  <a:lnTo>
                    <a:pt x="1909889" y="1533392"/>
                  </a:lnTo>
                  <a:lnTo>
                    <a:pt x="1901953" y="1474810"/>
                  </a:lnTo>
                  <a:lnTo>
                    <a:pt x="1893249" y="1416950"/>
                  </a:lnTo>
                  <a:lnTo>
                    <a:pt x="1883789" y="1359840"/>
                  </a:lnTo>
                  <a:lnTo>
                    <a:pt x="1873586" y="1303507"/>
                  </a:lnTo>
                  <a:lnTo>
                    <a:pt x="1862652" y="1247979"/>
                  </a:lnTo>
                  <a:lnTo>
                    <a:pt x="1851000" y="1193283"/>
                  </a:lnTo>
                  <a:lnTo>
                    <a:pt x="1838644" y="1139445"/>
                  </a:lnTo>
                  <a:lnTo>
                    <a:pt x="1825595" y="1086494"/>
                  </a:lnTo>
                  <a:lnTo>
                    <a:pt x="1811866" y="1034457"/>
                  </a:lnTo>
                  <a:lnTo>
                    <a:pt x="1797471" y="983360"/>
                  </a:lnTo>
                  <a:lnTo>
                    <a:pt x="1782421" y="933232"/>
                  </a:lnTo>
                  <a:lnTo>
                    <a:pt x="1766730" y="884100"/>
                  </a:lnTo>
                  <a:lnTo>
                    <a:pt x="1750410" y="835991"/>
                  </a:lnTo>
                  <a:lnTo>
                    <a:pt x="1733475" y="788931"/>
                  </a:lnTo>
                  <a:lnTo>
                    <a:pt x="1715936" y="742950"/>
                  </a:lnTo>
                  <a:lnTo>
                    <a:pt x="1697806" y="698073"/>
                  </a:lnTo>
                  <a:lnTo>
                    <a:pt x="1679099" y="654328"/>
                  </a:lnTo>
                  <a:lnTo>
                    <a:pt x="1659826" y="611743"/>
                  </a:lnTo>
                  <a:lnTo>
                    <a:pt x="1640001" y="570344"/>
                  </a:lnTo>
                  <a:lnTo>
                    <a:pt x="1619636" y="530160"/>
                  </a:lnTo>
                  <a:lnTo>
                    <a:pt x="1598744" y="491217"/>
                  </a:lnTo>
                  <a:lnTo>
                    <a:pt x="1577338" y="453542"/>
                  </a:lnTo>
                  <a:lnTo>
                    <a:pt x="1555431" y="417164"/>
                  </a:lnTo>
                  <a:lnTo>
                    <a:pt x="1533035" y="382109"/>
                  </a:lnTo>
                  <a:lnTo>
                    <a:pt x="1510162" y="348405"/>
                  </a:lnTo>
                  <a:lnTo>
                    <a:pt x="1486826" y="316078"/>
                  </a:lnTo>
                  <a:lnTo>
                    <a:pt x="1463040" y="285157"/>
                  </a:lnTo>
                  <a:lnTo>
                    <a:pt x="1438815" y="255668"/>
                  </a:lnTo>
                  <a:lnTo>
                    <a:pt x="1389103" y="201098"/>
                  </a:lnTo>
                  <a:lnTo>
                    <a:pt x="1337791" y="152585"/>
                  </a:lnTo>
                  <a:lnTo>
                    <a:pt x="1284982" y="110348"/>
                  </a:lnTo>
                  <a:lnTo>
                    <a:pt x="1230778" y="74607"/>
                  </a:lnTo>
                  <a:lnTo>
                    <a:pt x="1175279" y="45578"/>
                  </a:lnTo>
                  <a:lnTo>
                    <a:pt x="1118588" y="23482"/>
                  </a:lnTo>
                  <a:lnTo>
                    <a:pt x="1060806" y="8535"/>
                  </a:lnTo>
                  <a:lnTo>
                    <a:pt x="1002036" y="957"/>
                  </a:lnTo>
                  <a:lnTo>
                    <a:pt x="972312" y="0"/>
                  </a:lnTo>
                  <a:close/>
                </a:path>
              </a:pathLst>
            </a:custGeom>
            <a:solidFill>
              <a:srgbClr val="4F81BC">
                <a:alpha val="2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708653" y="1485138"/>
              <a:ext cx="1945005" cy="4177665"/>
            </a:xfrm>
            <a:custGeom>
              <a:avLst/>
              <a:gdLst/>
              <a:ahLst/>
              <a:cxnLst/>
              <a:rect l="l" t="t" r="r" b="b"/>
              <a:pathLst>
                <a:path w="1945004" h="4177665">
                  <a:moveTo>
                    <a:pt x="0" y="2088641"/>
                  </a:moveTo>
                  <a:lnTo>
                    <a:pt x="445" y="2024785"/>
                  </a:lnTo>
                  <a:lnTo>
                    <a:pt x="1774" y="1961406"/>
                  </a:lnTo>
                  <a:lnTo>
                    <a:pt x="3973" y="1898530"/>
                  </a:lnTo>
                  <a:lnTo>
                    <a:pt x="7030" y="1836186"/>
                  </a:lnTo>
                  <a:lnTo>
                    <a:pt x="10932" y="1774401"/>
                  </a:lnTo>
                  <a:lnTo>
                    <a:pt x="15666" y="1713201"/>
                  </a:lnTo>
                  <a:lnTo>
                    <a:pt x="21219" y="1652615"/>
                  </a:lnTo>
                  <a:lnTo>
                    <a:pt x="27580" y="1592670"/>
                  </a:lnTo>
                  <a:lnTo>
                    <a:pt x="34734" y="1533392"/>
                  </a:lnTo>
                  <a:lnTo>
                    <a:pt x="42670" y="1474810"/>
                  </a:lnTo>
                  <a:lnTo>
                    <a:pt x="51374" y="1416950"/>
                  </a:lnTo>
                  <a:lnTo>
                    <a:pt x="60834" y="1359840"/>
                  </a:lnTo>
                  <a:lnTo>
                    <a:pt x="71037" y="1303507"/>
                  </a:lnTo>
                  <a:lnTo>
                    <a:pt x="81971" y="1247979"/>
                  </a:lnTo>
                  <a:lnTo>
                    <a:pt x="93623" y="1193283"/>
                  </a:lnTo>
                  <a:lnTo>
                    <a:pt x="105979" y="1139445"/>
                  </a:lnTo>
                  <a:lnTo>
                    <a:pt x="119028" y="1086494"/>
                  </a:lnTo>
                  <a:lnTo>
                    <a:pt x="132757" y="1034457"/>
                  </a:lnTo>
                  <a:lnTo>
                    <a:pt x="147152" y="983360"/>
                  </a:lnTo>
                  <a:lnTo>
                    <a:pt x="162202" y="933232"/>
                  </a:lnTo>
                  <a:lnTo>
                    <a:pt x="177893" y="884100"/>
                  </a:lnTo>
                  <a:lnTo>
                    <a:pt x="194213" y="835991"/>
                  </a:lnTo>
                  <a:lnTo>
                    <a:pt x="211148" y="788931"/>
                  </a:lnTo>
                  <a:lnTo>
                    <a:pt x="228687" y="742949"/>
                  </a:lnTo>
                  <a:lnTo>
                    <a:pt x="246817" y="698073"/>
                  </a:lnTo>
                  <a:lnTo>
                    <a:pt x="265524" y="654328"/>
                  </a:lnTo>
                  <a:lnTo>
                    <a:pt x="284797" y="611743"/>
                  </a:lnTo>
                  <a:lnTo>
                    <a:pt x="304622" y="570344"/>
                  </a:lnTo>
                  <a:lnTo>
                    <a:pt x="324987" y="530160"/>
                  </a:lnTo>
                  <a:lnTo>
                    <a:pt x="345879" y="491217"/>
                  </a:lnTo>
                  <a:lnTo>
                    <a:pt x="367285" y="453542"/>
                  </a:lnTo>
                  <a:lnTo>
                    <a:pt x="389192" y="417164"/>
                  </a:lnTo>
                  <a:lnTo>
                    <a:pt x="411588" y="382109"/>
                  </a:lnTo>
                  <a:lnTo>
                    <a:pt x="434461" y="348405"/>
                  </a:lnTo>
                  <a:lnTo>
                    <a:pt x="457797" y="316078"/>
                  </a:lnTo>
                  <a:lnTo>
                    <a:pt x="481584" y="285157"/>
                  </a:lnTo>
                  <a:lnTo>
                    <a:pt x="505808" y="255668"/>
                  </a:lnTo>
                  <a:lnTo>
                    <a:pt x="555520" y="201098"/>
                  </a:lnTo>
                  <a:lnTo>
                    <a:pt x="606832" y="152585"/>
                  </a:lnTo>
                  <a:lnTo>
                    <a:pt x="659641" y="110348"/>
                  </a:lnTo>
                  <a:lnTo>
                    <a:pt x="713845" y="74607"/>
                  </a:lnTo>
                  <a:lnTo>
                    <a:pt x="769344" y="45578"/>
                  </a:lnTo>
                  <a:lnTo>
                    <a:pt x="826035" y="23482"/>
                  </a:lnTo>
                  <a:lnTo>
                    <a:pt x="883817" y="8535"/>
                  </a:lnTo>
                  <a:lnTo>
                    <a:pt x="942587" y="957"/>
                  </a:lnTo>
                  <a:lnTo>
                    <a:pt x="972312" y="0"/>
                  </a:lnTo>
                  <a:lnTo>
                    <a:pt x="1002036" y="957"/>
                  </a:lnTo>
                  <a:lnTo>
                    <a:pt x="1060806" y="8535"/>
                  </a:lnTo>
                  <a:lnTo>
                    <a:pt x="1118588" y="23482"/>
                  </a:lnTo>
                  <a:lnTo>
                    <a:pt x="1175279" y="45578"/>
                  </a:lnTo>
                  <a:lnTo>
                    <a:pt x="1230778" y="74607"/>
                  </a:lnTo>
                  <a:lnTo>
                    <a:pt x="1284982" y="110348"/>
                  </a:lnTo>
                  <a:lnTo>
                    <a:pt x="1337791" y="152585"/>
                  </a:lnTo>
                  <a:lnTo>
                    <a:pt x="1389103" y="201098"/>
                  </a:lnTo>
                  <a:lnTo>
                    <a:pt x="1438815" y="255668"/>
                  </a:lnTo>
                  <a:lnTo>
                    <a:pt x="1463040" y="285157"/>
                  </a:lnTo>
                  <a:lnTo>
                    <a:pt x="1486826" y="316078"/>
                  </a:lnTo>
                  <a:lnTo>
                    <a:pt x="1510162" y="348405"/>
                  </a:lnTo>
                  <a:lnTo>
                    <a:pt x="1533035" y="382109"/>
                  </a:lnTo>
                  <a:lnTo>
                    <a:pt x="1555431" y="417164"/>
                  </a:lnTo>
                  <a:lnTo>
                    <a:pt x="1577338" y="453542"/>
                  </a:lnTo>
                  <a:lnTo>
                    <a:pt x="1598744" y="491217"/>
                  </a:lnTo>
                  <a:lnTo>
                    <a:pt x="1619636" y="530160"/>
                  </a:lnTo>
                  <a:lnTo>
                    <a:pt x="1640001" y="570344"/>
                  </a:lnTo>
                  <a:lnTo>
                    <a:pt x="1659826" y="611743"/>
                  </a:lnTo>
                  <a:lnTo>
                    <a:pt x="1679099" y="654328"/>
                  </a:lnTo>
                  <a:lnTo>
                    <a:pt x="1697806" y="698073"/>
                  </a:lnTo>
                  <a:lnTo>
                    <a:pt x="1715936" y="742950"/>
                  </a:lnTo>
                  <a:lnTo>
                    <a:pt x="1733475" y="788931"/>
                  </a:lnTo>
                  <a:lnTo>
                    <a:pt x="1750410" y="835991"/>
                  </a:lnTo>
                  <a:lnTo>
                    <a:pt x="1766730" y="884100"/>
                  </a:lnTo>
                  <a:lnTo>
                    <a:pt x="1782421" y="933232"/>
                  </a:lnTo>
                  <a:lnTo>
                    <a:pt x="1797471" y="983360"/>
                  </a:lnTo>
                  <a:lnTo>
                    <a:pt x="1811866" y="1034457"/>
                  </a:lnTo>
                  <a:lnTo>
                    <a:pt x="1825595" y="1086494"/>
                  </a:lnTo>
                  <a:lnTo>
                    <a:pt x="1838644" y="1139445"/>
                  </a:lnTo>
                  <a:lnTo>
                    <a:pt x="1851000" y="1193283"/>
                  </a:lnTo>
                  <a:lnTo>
                    <a:pt x="1862652" y="1247979"/>
                  </a:lnTo>
                  <a:lnTo>
                    <a:pt x="1873586" y="1303507"/>
                  </a:lnTo>
                  <a:lnTo>
                    <a:pt x="1883789" y="1359840"/>
                  </a:lnTo>
                  <a:lnTo>
                    <a:pt x="1893249" y="1416950"/>
                  </a:lnTo>
                  <a:lnTo>
                    <a:pt x="1901953" y="1474810"/>
                  </a:lnTo>
                  <a:lnTo>
                    <a:pt x="1909889" y="1533392"/>
                  </a:lnTo>
                  <a:lnTo>
                    <a:pt x="1917043" y="1592670"/>
                  </a:lnTo>
                  <a:lnTo>
                    <a:pt x="1923404" y="1652615"/>
                  </a:lnTo>
                  <a:lnTo>
                    <a:pt x="1928957" y="1713201"/>
                  </a:lnTo>
                  <a:lnTo>
                    <a:pt x="1933691" y="1774401"/>
                  </a:lnTo>
                  <a:lnTo>
                    <a:pt x="1937593" y="1836186"/>
                  </a:lnTo>
                  <a:lnTo>
                    <a:pt x="1940650" y="1898530"/>
                  </a:lnTo>
                  <a:lnTo>
                    <a:pt x="1942849" y="1961406"/>
                  </a:lnTo>
                  <a:lnTo>
                    <a:pt x="1944178" y="2024785"/>
                  </a:lnTo>
                  <a:lnTo>
                    <a:pt x="1944624" y="2088641"/>
                  </a:lnTo>
                  <a:lnTo>
                    <a:pt x="1944178" y="2152498"/>
                  </a:lnTo>
                  <a:lnTo>
                    <a:pt x="1942849" y="2215877"/>
                  </a:lnTo>
                  <a:lnTo>
                    <a:pt x="1940650" y="2278753"/>
                  </a:lnTo>
                  <a:lnTo>
                    <a:pt x="1937593" y="2341097"/>
                  </a:lnTo>
                  <a:lnTo>
                    <a:pt x="1933691" y="2402882"/>
                  </a:lnTo>
                  <a:lnTo>
                    <a:pt x="1928957" y="2464082"/>
                  </a:lnTo>
                  <a:lnTo>
                    <a:pt x="1923404" y="2524668"/>
                  </a:lnTo>
                  <a:lnTo>
                    <a:pt x="1917043" y="2584613"/>
                  </a:lnTo>
                  <a:lnTo>
                    <a:pt x="1909889" y="2643891"/>
                  </a:lnTo>
                  <a:lnTo>
                    <a:pt x="1901953" y="2702473"/>
                  </a:lnTo>
                  <a:lnTo>
                    <a:pt x="1893249" y="2760333"/>
                  </a:lnTo>
                  <a:lnTo>
                    <a:pt x="1883789" y="2817443"/>
                  </a:lnTo>
                  <a:lnTo>
                    <a:pt x="1873586" y="2873776"/>
                  </a:lnTo>
                  <a:lnTo>
                    <a:pt x="1862652" y="2929304"/>
                  </a:lnTo>
                  <a:lnTo>
                    <a:pt x="1851000" y="2984000"/>
                  </a:lnTo>
                  <a:lnTo>
                    <a:pt x="1838644" y="3037838"/>
                  </a:lnTo>
                  <a:lnTo>
                    <a:pt x="1825595" y="3090789"/>
                  </a:lnTo>
                  <a:lnTo>
                    <a:pt x="1811866" y="3142826"/>
                  </a:lnTo>
                  <a:lnTo>
                    <a:pt x="1797471" y="3193923"/>
                  </a:lnTo>
                  <a:lnTo>
                    <a:pt x="1782421" y="3244051"/>
                  </a:lnTo>
                  <a:lnTo>
                    <a:pt x="1766730" y="3293183"/>
                  </a:lnTo>
                  <a:lnTo>
                    <a:pt x="1750410" y="3341292"/>
                  </a:lnTo>
                  <a:lnTo>
                    <a:pt x="1733475" y="3388352"/>
                  </a:lnTo>
                  <a:lnTo>
                    <a:pt x="1715936" y="3434333"/>
                  </a:lnTo>
                  <a:lnTo>
                    <a:pt x="1697806" y="3479210"/>
                  </a:lnTo>
                  <a:lnTo>
                    <a:pt x="1679099" y="3522955"/>
                  </a:lnTo>
                  <a:lnTo>
                    <a:pt x="1659826" y="3565540"/>
                  </a:lnTo>
                  <a:lnTo>
                    <a:pt x="1640001" y="3606939"/>
                  </a:lnTo>
                  <a:lnTo>
                    <a:pt x="1619636" y="3647123"/>
                  </a:lnTo>
                  <a:lnTo>
                    <a:pt x="1598744" y="3686066"/>
                  </a:lnTo>
                  <a:lnTo>
                    <a:pt x="1577338" y="3723741"/>
                  </a:lnTo>
                  <a:lnTo>
                    <a:pt x="1555431" y="3760119"/>
                  </a:lnTo>
                  <a:lnTo>
                    <a:pt x="1533035" y="3795174"/>
                  </a:lnTo>
                  <a:lnTo>
                    <a:pt x="1510162" y="3828878"/>
                  </a:lnTo>
                  <a:lnTo>
                    <a:pt x="1486826" y="3861205"/>
                  </a:lnTo>
                  <a:lnTo>
                    <a:pt x="1463039" y="3892126"/>
                  </a:lnTo>
                  <a:lnTo>
                    <a:pt x="1438815" y="3921615"/>
                  </a:lnTo>
                  <a:lnTo>
                    <a:pt x="1389103" y="3976185"/>
                  </a:lnTo>
                  <a:lnTo>
                    <a:pt x="1337791" y="4024698"/>
                  </a:lnTo>
                  <a:lnTo>
                    <a:pt x="1284982" y="4066935"/>
                  </a:lnTo>
                  <a:lnTo>
                    <a:pt x="1230778" y="4102676"/>
                  </a:lnTo>
                  <a:lnTo>
                    <a:pt x="1175279" y="4131705"/>
                  </a:lnTo>
                  <a:lnTo>
                    <a:pt x="1118588" y="4153801"/>
                  </a:lnTo>
                  <a:lnTo>
                    <a:pt x="1060806" y="4168748"/>
                  </a:lnTo>
                  <a:lnTo>
                    <a:pt x="1002036" y="4176326"/>
                  </a:lnTo>
                  <a:lnTo>
                    <a:pt x="972312" y="4177284"/>
                  </a:lnTo>
                  <a:lnTo>
                    <a:pt x="942587" y="4176326"/>
                  </a:lnTo>
                  <a:lnTo>
                    <a:pt x="883817" y="4168748"/>
                  </a:lnTo>
                  <a:lnTo>
                    <a:pt x="826035" y="4153801"/>
                  </a:lnTo>
                  <a:lnTo>
                    <a:pt x="769344" y="4131705"/>
                  </a:lnTo>
                  <a:lnTo>
                    <a:pt x="713845" y="4102676"/>
                  </a:lnTo>
                  <a:lnTo>
                    <a:pt x="659641" y="4066935"/>
                  </a:lnTo>
                  <a:lnTo>
                    <a:pt x="606832" y="4024698"/>
                  </a:lnTo>
                  <a:lnTo>
                    <a:pt x="555520" y="3976185"/>
                  </a:lnTo>
                  <a:lnTo>
                    <a:pt x="505808" y="3921615"/>
                  </a:lnTo>
                  <a:lnTo>
                    <a:pt x="481583" y="3892126"/>
                  </a:lnTo>
                  <a:lnTo>
                    <a:pt x="457797" y="3861205"/>
                  </a:lnTo>
                  <a:lnTo>
                    <a:pt x="434461" y="3828878"/>
                  </a:lnTo>
                  <a:lnTo>
                    <a:pt x="411588" y="3795174"/>
                  </a:lnTo>
                  <a:lnTo>
                    <a:pt x="389192" y="3760119"/>
                  </a:lnTo>
                  <a:lnTo>
                    <a:pt x="367285" y="3723741"/>
                  </a:lnTo>
                  <a:lnTo>
                    <a:pt x="345879" y="3686066"/>
                  </a:lnTo>
                  <a:lnTo>
                    <a:pt x="324987" y="3647123"/>
                  </a:lnTo>
                  <a:lnTo>
                    <a:pt x="304622" y="3606939"/>
                  </a:lnTo>
                  <a:lnTo>
                    <a:pt x="284797" y="3565540"/>
                  </a:lnTo>
                  <a:lnTo>
                    <a:pt x="265524" y="3522955"/>
                  </a:lnTo>
                  <a:lnTo>
                    <a:pt x="246817" y="3479210"/>
                  </a:lnTo>
                  <a:lnTo>
                    <a:pt x="228687" y="3434333"/>
                  </a:lnTo>
                  <a:lnTo>
                    <a:pt x="211148" y="3388352"/>
                  </a:lnTo>
                  <a:lnTo>
                    <a:pt x="194213" y="3341292"/>
                  </a:lnTo>
                  <a:lnTo>
                    <a:pt x="177893" y="3293183"/>
                  </a:lnTo>
                  <a:lnTo>
                    <a:pt x="162202" y="3244051"/>
                  </a:lnTo>
                  <a:lnTo>
                    <a:pt x="147152" y="3193923"/>
                  </a:lnTo>
                  <a:lnTo>
                    <a:pt x="132757" y="3142826"/>
                  </a:lnTo>
                  <a:lnTo>
                    <a:pt x="119028" y="3090789"/>
                  </a:lnTo>
                  <a:lnTo>
                    <a:pt x="105979" y="3037838"/>
                  </a:lnTo>
                  <a:lnTo>
                    <a:pt x="93623" y="2984000"/>
                  </a:lnTo>
                  <a:lnTo>
                    <a:pt x="81971" y="2929304"/>
                  </a:lnTo>
                  <a:lnTo>
                    <a:pt x="71037" y="2873776"/>
                  </a:lnTo>
                  <a:lnTo>
                    <a:pt x="60834" y="2817443"/>
                  </a:lnTo>
                  <a:lnTo>
                    <a:pt x="51374" y="2760333"/>
                  </a:lnTo>
                  <a:lnTo>
                    <a:pt x="42670" y="2702473"/>
                  </a:lnTo>
                  <a:lnTo>
                    <a:pt x="34734" y="2643891"/>
                  </a:lnTo>
                  <a:lnTo>
                    <a:pt x="27580" y="2584613"/>
                  </a:lnTo>
                  <a:lnTo>
                    <a:pt x="21219" y="2524668"/>
                  </a:lnTo>
                  <a:lnTo>
                    <a:pt x="15666" y="2464082"/>
                  </a:lnTo>
                  <a:lnTo>
                    <a:pt x="10932" y="2402882"/>
                  </a:lnTo>
                  <a:lnTo>
                    <a:pt x="7030" y="2341097"/>
                  </a:lnTo>
                  <a:lnTo>
                    <a:pt x="3973" y="2278753"/>
                  </a:lnTo>
                  <a:lnTo>
                    <a:pt x="1774" y="2215877"/>
                  </a:lnTo>
                  <a:lnTo>
                    <a:pt x="445" y="2152498"/>
                  </a:lnTo>
                  <a:lnTo>
                    <a:pt x="0" y="208864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002404" y="1166621"/>
            <a:ext cx="1283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rlito"/>
                <a:cs typeface="Carlito"/>
              </a:rPr>
              <a:t>Startec</a:t>
            </a:r>
            <a:r>
              <a:rPr dirty="0" sz="1800" spc="-55">
                <a:latin typeface="Carlito"/>
                <a:cs typeface="Carlito"/>
              </a:rPr>
              <a:t> </a:t>
            </a:r>
            <a:r>
              <a:rPr dirty="0" sz="1800" spc="-10">
                <a:latin typeface="Carlito"/>
                <a:cs typeface="Carlito"/>
              </a:rPr>
              <a:t>Scope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14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16396"/>
            <a:ext cx="9144000" cy="641985"/>
            <a:chOff x="0" y="6216396"/>
            <a:chExt cx="9144000" cy="641985"/>
          </a:xfrm>
        </p:grpSpPr>
        <p:sp>
          <p:nvSpPr>
            <p:cNvPr id="3" name="object 3"/>
            <p:cNvSpPr/>
            <p:nvPr/>
          </p:nvSpPr>
          <p:spPr>
            <a:xfrm>
              <a:off x="0" y="6216396"/>
              <a:ext cx="9144000" cy="641985"/>
            </a:xfrm>
            <a:custGeom>
              <a:avLst/>
              <a:gdLst/>
              <a:ahLst/>
              <a:cxnLst/>
              <a:rect l="l" t="t" r="r" b="b"/>
              <a:pathLst>
                <a:path w="9144000" h="641984">
                  <a:moveTo>
                    <a:pt x="9143999" y="0"/>
                  </a:moveTo>
                  <a:lnTo>
                    <a:pt x="0" y="0"/>
                  </a:lnTo>
                  <a:lnTo>
                    <a:pt x="0" y="641602"/>
                  </a:lnTo>
                  <a:lnTo>
                    <a:pt x="9143999" y="641602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2E44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2231" y="6358128"/>
              <a:ext cx="1789176" cy="37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673734"/>
            <a:ext cx="706564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40" b="1">
                <a:latin typeface="Arial"/>
                <a:cs typeface="Arial"/>
              </a:rPr>
              <a:t>Startec </a:t>
            </a:r>
            <a:r>
              <a:rPr dirty="0" sz="2600" spc="-145" b="1">
                <a:latin typeface="Arial"/>
                <a:cs typeface="Arial"/>
              </a:rPr>
              <a:t>Process </a:t>
            </a:r>
            <a:r>
              <a:rPr dirty="0" sz="2600" spc="-40" b="1">
                <a:latin typeface="Arial"/>
                <a:cs typeface="Arial"/>
              </a:rPr>
              <a:t>Island </a:t>
            </a:r>
            <a:r>
              <a:rPr dirty="0" sz="2600" spc="-145" b="1">
                <a:latin typeface="Arial"/>
                <a:cs typeface="Arial"/>
              </a:rPr>
              <a:t>– </a:t>
            </a:r>
            <a:r>
              <a:rPr dirty="0" sz="2600" spc="60" b="1">
                <a:latin typeface="Arial"/>
                <a:cs typeface="Arial"/>
              </a:rPr>
              <a:t>Model </a:t>
            </a:r>
            <a:r>
              <a:rPr dirty="0" sz="2600" spc="-35" b="1">
                <a:latin typeface="Arial"/>
                <a:cs typeface="Arial"/>
              </a:rPr>
              <a:t>Shot </a:t>
            </a:r>
            <a:r>
              <a:rPr dirty="0" sz="2600" spc="-120" b="1">
                <a:latin typeface="Arial"/>
                <a:cs typeface="Arial"/>
              </a:rPr>
              <a:t>vs.</a:t>
            </a:r>
            <a:r>
              <a:rPr dirty="0" sz="2600" spc="305" b="1">
                <a:latin typeface="Arial"/>
                <a:cs typeface="Arial"/>
              </a:rPr>
              <a:t> </a:t>
            </a:r>
            <a:r>
              <a:rPr dirty="0" sz="2600" spc="-10" b="1">
                <a:latin typeface="Arial"/>
                <a:cs typeface="Arial"/>
              </a:rPr>
              <a:t>Photo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6826" y="1517903"/>
            <a:ext cx="8429993" cy="4105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14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16396"/>
            <a:ext cx="9144000" cy="641985"/>
            <a:chOff x="0" y="6216396"/>
            <a:chExt cx="9144000" cy="641985"/>
          </a:xfrm>
        </p:grpSpPr>
        <p:sp>
          <p:nvSpPr>
            <p:cNvPr id="3" name="object 3"/>
            <p:cNvSpPr/>
            <p:nvPr/>
          </p:nvSpPr>
          <p:spPr>
            <a:xfrm>
              <a:off x="0" y="6216396"/>
              <a:ext cx="9144000" cy="641985"/>
            </a:xfrm>
            <a:custGeom>
              <a:avLst/>
              <a:gdLst/>
              <a:ahLst/>
              <a:cxnLst/>
              <a:rect l="l" t="t" r="r" b="b"/>
              <a:pathLst>
                <a:path w="9144000" h="641984">
                  <a:moveTo>
                    <a:pt x="9143999" y="0"/>
                  </a:moveTo>
                  <a:lnTo>
                    <a:pt x="0" y="0"/>
                  </a:lnTo>
                  <a:lnTo>
                    <a:pt x="0" y="641602"/>
                  </a:lnTo>
                  <a:lnTo>
                    <a:pt x="9143999" y="641602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2E44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2231" y="6358128"/>
              <a:ext cx="1789176" cy="37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673734"/>
            <a:ext cx="706564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40" b="1">
                <a:latin typeface="Arial"/>
                <a:cs typeface="Arial"/>
              </a:rPr>
              <a:t>Startec </a:t>
            </a:r>
            <a:r>
              <a:rPr dirty="0" sz="2600" spc="-145" b="1">
                <a:latin typeface="Arial"/>
                <a:cs typeface="Arial"/>
              </a:rPr>
              <a:t>Process </a:t>
            </a:r>
            <a:r>
              <a:rPr dirty="0" sz="2600" spc="-40" b="1">
                <a:latin typeface="Arial"/>
                <a:cs typeface="Arial"/>
              </a:rPr>
              <a:t>Island </a:t>
            </a:r>
            <a:r>
              <a:rPr dirty="0" sz="2600" spc="-145" b="1">
                <a:latin typeface="Arial"/>
                <a:cs typeface="Arial"/>
              </a:rPr>
              <a:t>– </a:t>
            </a:r>
            <a:r>
              <a:rPr dirty="0" sz="2600" spc="60" b="1">
                <a:latin typeface="Arial"/>
                <a:cs typeface="Arial"/>
              </a:rPr>
              <a:t>Model </a:t>
            </a:r>
            <a:r>
              <a:rPr dirty="0" sz="2600" spc="-35" b="1">
                <a:latin typeface="Arial"/>
                <a:cs typeface="Arial"/>
              </a:rPr>
              <a:t>Shot </a:t>
            </a:r>
            <a:r>
              <a:rPr dirty="0" sz="2600" spc="-120" b="1">
                <a:latin typeface="Arial"/>
                <a:cs typeface="Arial"/>
              </a:rPr>
              <a:t>vs.</a:t>
            </a:r>
            <a:r>
              <a:rPr dirty="0" sz="2600" spc="305" b="1">
                <a:latin typeface="Arial"/>
                <a:cs typeface="Arial"/>
              </a:rPr>
              <a:t> </a:t>
            </a:r>
            <a:r>
              <a:rPr dirty="0" sz="2600" spc="-10" b="1">
                <a:latin typeface="Arial"/>
                <a:cs typeface="Arial"/>
              </a:rPr>
              <a:t>Photo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8204" y="1196339"/>
            <a:ext cx="8928100" cy="4958080"/>
            <a:chOff x="108204" y="1196339"/>
            <a:chExt cx="8928100" cy="4958080"/>
          </a:xfrm>
        </p:grpSpPr>
        <p:sp>
          <p:nvSpPr>
            <p:cNvPr id="7" name="object 7"/>
            <p:cNvSpPr/>
            <p:nvPr/>
          </p:nvSpPr>
          <p:spPr>
            <a:xfrm>
              <a:off x="4212336" y="3069335"/>
              <a:ext cx="4823460" cy="30845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8204" y="1196339"/>
              <a:ext cx="4930140" cy="2819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14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3734"/>
            <a:ext cx="7101840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190" b="1">
                <a:latin typeface="Arial"/>
                <a:cs typeface="Arial"/>
              </a:rPr>
              <a:t>BGTL </a:t>
            </a:r>
            <a:r>
              <a:rPr dirty="0" sz="2600" spc="-50" b="1">
                <a:latin typeface="Arial"/>
                <a:cs typeface="Arial"/>
              </a:rPr>
              <a:t>Example </a:t>
            </a:r>
            <a:r>
              <a:rPr dirty="0" sz="2600" spc="-145" b="1">
                <a:latin typeface="Arial"/>
                <a:cs typeface="Arial"/>
              </a:rPr>
              <a:t>– </a:t>
            </a:r>
            <a:r>
              <a:rPr dirty="0" sz="2600" spc="-40" b="1">
                <a:latin typeface="Arial"/>
                <a:cs typeface="Arial"/>
              </a:rPr>
              <a:t>Startec </a:t>
            </a:r>
            <a:r>
              <a:rPr dirty="0" sz="2600" spc="-50" b="1">
                <a:latin typeface="Arial"/>
                <a:cs typeface="Arial"/>
              </a:rPr>
              <a:t>Design</a:t>
            </a:r>
            <a:r>
              <a:rPr dirty="0" sz="2600" spc="295" b="1">
                <a:latin typeface="Arial"/>
                <a:cs typeface="Arial"/>
              </a:rPr>
              <a:t> </a:t>
            </a:r>
            <a:r>
              <a:rPr dirty="0" sz="2600" spc="-5" b="1">
                <a:latin typeface="Arial"/>
                <a:cs typeface="Arial"/>
              </a:rPr>
              <a:t>Optimizations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9915" y="1124711"/>
            <a:ext cx="8923020" cy="4851400"/>
            <a:chOff x="89915" y="1124711"/>
            <a:chExt cx="8923020" cy="4851400"/>
          </a:xfrm>
        </p:grpSpPr>
        <p:sp>
          <p:nvSpPr>
            <p:cNvPr id="4" name="object 4"/>
            <p:cNvSpPr/>
            <p:nvPr/>
          </p:nvSpPr>
          <p:spPr>
            <a:xfrm>
              <a:off x="89915" y="1124711"/>
              <a:ext cx="4465466" cy="31152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242815" y="2511551"/>
              <a:ext cx="4770120" cy="34640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99668" y="4263008"/>
            <a:ext cx="179768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Carlito"/>
                <a:cs typeface="Carlito"/>
              </a:rPr>
              <a:t>Before </a:t>
            </a:r>
            <a:r>
              <a:rPr dirty="0" sz="1800">
                <a:latin typeface="Carlito"/>
                <a:cs typeface="Carlito"/>
              </a:rPr>
              <a:t>– 60%</a:t>
            </a:r>
            <a:r>
              <a:rPr dirty="0" sz="1800" spc="-60">
                <a:latin typeface="Carlito"/>
                <a:cs typeface="Carlito"/>
              </a:rPr>
              <a:t> </a:t>
            </a:r>
            <a:r>
              <a:rPr dirty="0" sz="1800" spc="-10">
                <a:latin typeface="Carlito"/>
                <a:cs typeface="Carlito"/>
              </a:rPr>
              <a:t>more  structural </a:t>
            </a:r>
            <a:r>
              <a:rPr dirty="0" sz="1800">
                <a:latin typeface="Carlito"/>
                <a:cs typeface="Carlito"/>
              </a:rPr>
              <a:t>and  space</a:t>
            </a:r>
            <a:r>
              <a:rPr dirty="0" sz="1800" spc="-15">
                <a:latin typeface="Carlito"/>
                <a:cs typeface="Carlito"/>
              </a:rPr>
              <a:t> </a:t>
            </a:r>
            <a:r>
              <a:rPr dirty="0" sz="1800" spc="-10">
                <a:latin typeface="Carlito"/>
                <a:cs typeface="Carlito"/>
              </a:rPr>
              <a:t>required.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-85"/>
              <a:t>Compression </a:t>
            </a:r>
            <a:r>
              <a:rPr dirty="0" spc="-25"/>
              <a:t>and</a:t>
            </a:r>
            <a:r>
              <a:rPr dirty="0" spc="60"/>
              <a:t> </a:t>
            </a:r>
            <a:r>
              <a:rPr dirty="0" spc="-165"/>
              <a:t>Process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dirty="0" spc="-5"/>
              <a:t>14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5371591" y="2079116"/>
            <a:ext cx="31800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rlito"/>
                <a:cs typeface="Carlito"/>
              </a:rPr>
              <a:t>After </a:t>
            </a:r>
            <a:r>
              <a:rPr dirty="0" sz="1800" spc="-10">
                <a:latin typeface="Carlito"/>
                <a:cs typeface="Carlito"/>
              </a:rPr>
              <a:t>Startec </a:t>
            </a:r>
            <a:r>
              <a:rPr dirty="0" sz="1800">
                <a:latin typeface="Carlito"/>
                <a:cs typeface="Carlito"/>
              </a:rPr>
              <a:t>module</a:t>
            </a:r>
            <a:r>
              <a:rPr dirty="0" sz="1800" spc="-25">
                <a:latin typeface="Carlito"/>
                <a:cs typeface="Carlito"/>
              </a:rPr>
              <a:t> </a:t>
            </a:r>
            <a:r>
              <a:rPr dirty="0" sz="1800" spc="-10">
                <a:latin typeface="Carlito"/>
                <a:cs typeface="Carlito"/>
              </a:rPr>
              <a:t>optimization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2515" y="6343294"/>
            <a:ext cx="269176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95" i="1">
                <a:solidFill>
                  <a:srgbClr val="FFFFFF"/>
                </a:solidFill>
                <a:latin typeface="Arial"/>
                <a:cs typeface="Arial"/>
              </a:rPr>
              <a:t>Everyday</a:t>
            </a:r>
            <a:r>
              <a:rPr dirty="0" sz="2500" spc="-5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75" i="1">
                <a:solidFill>
                  <a:srgbClr val="FFFFFF"/>
                </a:solidFill>
                <a:latin typeface="Arial"/>
                <a:cs typeface="Arial"/>
              </a:rPr>
              <a:t>Mavericks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000115"/>
            <a:chOff x="0" y="0"/>
            <a:chExt cx="9144000" cy="600011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3999" cy="59999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8471" y="1557527"/>
              <a:ext cx="7508748" cy="23881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47217" y="6403949"/>
            <a:ext cx="153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A6A6A6"/>
                </a:solidFill>
                <a:latin typeface="Carlito"/>
                <a:cs typeface="Carlito"/>
              </a:rPr>
              <a:t>19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5085586"/>
            <a:ext cx="9143999" cy="17724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Jessie Walker</dc:creator>
  <dc:title>PowerPoint Presentation</dc:title>
  <dcterms:created xsi:type="dcterms:W3CDTF">2021-12-21T06:40:53Z</dcterms:created>
  <dcterms:modified xsi:type="dcterms:W3CDTF">2021-12-21T06:40:53Z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2021-12-21T00:00:00Z</vt:filetime>
  </property>
</Properties>
</file>